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handoutMasterIdLst>
    <p:handoutMasterId r:id="rId19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Theory of machines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00FB6-2761-4E36-9550-0B1D507C8B9A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Wessam Al Azzawi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16B59-6A8C-4E23-A8B3-3EECD1BE0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540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Theory of machines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80043-4201-4F95-8FE0-503EB51B581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Wessam Al Azzawi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986C-B408-448B-BA09-14D0B0A9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51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3244-A3A2-448C-A3EB-3BBD383E79E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8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522F-C67E-4849-AD6D-070B1DFFB848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6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6908-0115-473F-893B-A2B62E1E67FD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7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E48F-8F78-4876-9559-E23A1639AE3A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9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6DC3-1A73-486C-B60F-8BE3871AD7BF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8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80A-AB7C-4F58-8D5E-81112E254BBB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8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6B9-F040-4D5C-B17F-E80AB414E1F1}" type="datetime1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5BF5-E935-4893-B0E4-2F9086B33AEE}" type="datetime1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6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5783-171E-4484-9D3E-CE21F3E8C3EF}" type="datetime1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A5483-56B0-451F-A834-331980377F9E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031D-A4FF-4D71-BB30-78D1314518E1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1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BCA09-1B38-440F-85D5-82F6644D367B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0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pwWZloh-c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4114800" cy="16002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chemeClr val="tx2"/>
                </a:solidFill>
              </a:rPr>
              <a:t>Centrifugal clutch</a:t>
            </a:r>
          </a:p>
          <a:p>
            <a:pPr marL="571500" lvl="3" algn="just">
              <a:buClr>
                <a:schemeClr val="tx1"/>
              </a:buClr>
            </a:pPr>
            <a:r>
              <a:rPr lang="en-US" dirty="0" smtClean="0">
                <a:solidFill>
                  <a:schemeClr val="tx1"/>
                </a:solidFill>
                <a:hlinkClick r:id="rId3"/>
              </a:rPr>
              <a:t>Centrifugal clutch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2" y="762000"/>
            <a:ext cx="4167188" cy="2201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2971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The centrifugal clutches are </a:t>
            </a:r>
            <a:r>
              <a:rPr lang="en-US" sz="2000" dirty="0" smtClean="0"/>
              <a:t>used on the </a:t>
            </a:r>
            <a:r>
              <a:rPr lang="en-US" sz="2000" dirty="0"/>
              <a:t>motor pulleys. It consists of </a:t>
            </a:r>
            <a:r>
              <a:rPr lang="en-US" sz="2000" dirty="0" smtClean="0"/>
              <a:t>a number </a:t>
            </a:r>
            <a:r>
              <a:rPr lang="en-US" sz="2000" dirty="0"/>
              <a:t>of shoes on the inside of a rim of the pulley, as shown in Fig</a:t>
            </a:r>
            <a:r>
              <a:rPr lang="en-US" sz="2000" dirty="0" smtClean="0"/>
              <a:t>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884" y="3524250"/>
            <a:ext cx="23336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" y="3810000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i="1" dirty="0" smtClean="0">
                <a:solidFill>
                  <a:schemeClr val="tx2"/>
                </a:solidFill>
              </a:rPr>
              <a:t>To determine </a:t>
            </a:r>
            <a:r>
              <a:rPr lang="en-US" sz="2000" i="1" dirty="0">
                <a:solidFill>
                  <a:schemeClr val="tx2"/>
                </a:solidFill>
              </a:rPr>
              <a:t>the mass </a:t>
            </a:r>
            <a:r>
              <a:rPr lang="en-US" sz="2000" i="1" dirty="0" smtClean="0">
                <a:solidFill>
                  <a:schemeClr val="tx2"/>
                </a:solidFill>
              </a:rPr>
              <a:t>of </a:t>
            </a:r>
            <a:r>
              <a:rPr lang="en-US" sz="2000" i="1" dirty="0">
                <a:solidFill>
                  <a:schemeClr val="tx2"/>
                </a:solidFill>
              </a:rPr>
              <a:t>the shoes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79332"/>
            <a:ext cx="421957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91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382000" cy="57150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chemeClr val="tx2"/>
                </a:solidFill>
              </a:rPr>
              <a:t>Velocity ratio</a:t>
            </a:r>
          </a:p>
          <a:p>
            <a:pPr marL="681038" lvl="3" algn="just">
              <a:buClr>
                <a:schemeClr val="tx2"/>
              </a:buClr>
            </a:pPr>
            <a:r>
              <a:rPr lang="en-US" sz="2200" dirty="0">
                <a:solidFill>
                  <a:schemeClr val="tx2"/>
                </a:solidFill>
              </a:rPr>
              <a:t>It is the ratio between the velocities of the driver and the follower or </a:t>
            </a:r>
            <a:r>
              <a:rPr lang="en-US" sz="2200" dirty="0" smtClean="0">
                <a:solidFill>
                  <a:schemeClr val="tx2"/>
                </a:solidFill>
              </a:rPr>
              <a:t>driven</a:t>
            </a:r>
            <a:r>
              <a:rPr lang="en-US" sz="2200" i="1" dirty="0" smtClean="0">
                <a:solidFill>
                  <a:schemeClr val="tx2"/>
                </a:solidFill>
              </a:rPr>
              <a:t>.</a:t>
            </a:r>
          </a:p>
          <a:p>
            <a:pPr marL="681038" lvl="3" algn="just">
              <a:buClr>
                <a:schemeClr val="tx2"/>
              </a:buClr>
            </a:pPr>
            <a:r>
              <a:rPr lang="en-US" sz="2200" dirty="0" smtClean="0">
                <a:solidFill>
                  <a:schemeClr val="tx1"/>
                </a:solidFill>
              </a:rPr>
              <a:t>Let	</a:t>
            </a:r>
            <a:r>
              <a:rPr lang="en-US" sz="2200" i="1" dirty="0" smtClean="0">
                <a:solidFill>
                  <a:schemeClr val="tx1"/>
                </a:solidFill>
              </a:rPr>
              <a:t>d</a:t>
            </a:r>
            <a:r>
              <a:rPr lang="en-US" sz="2200" i="1" baseline="-25000" dirty="0">
                <a:solidFill>
                  <a:schemeClr val="tx1"/>
                </a:solidFill>
              </a:rPr>
              <a:t>1</a:t>
            </a:r>
            <a:r>
              <a:rPr lang="en-US" sz="2200" i="1" dirty="0" smtClean="0">
                <a:solidFill>
                  <a:schemeClr val="tx1"/>
                </a:solidFill>
              </a:rPr>
              <a:t> </a:t>
            </a:r>
            <a:r>
              <a:rPr lang="en-US" sz="2200" i="1" dirty="0">
                <a:solidFill>
                  <a:schemeClr val="tx1"/>
                </a:solidFill>
              </a:rPr>
              <a:t>= Diameter of the </a:t>
            </a:r>
            <a:r>
              <a:rPr lang="en-US" sz="2200" i="1" dirty="0" smtClean="0">
                <a:solidFill>
                  <a:schemeClr val="tx1"/>
                </a:solidFill>
              </a:rPr>
              <a:t>driver,</a:t>
            </a:r>
          </a:p>
          <a:p>
            <a:pPr marL="1828800" algn="l"/>
            <a:r>
              <a:rPr lang="en-US" sz="2200" i="1" dirty="0" smtClean="0">
                <a:solidFill>
                  <a:schemeClr val="tx1"/>
                </a:solidFill>
              </a:rPr>
              <a:t>d</a:t>
            </a:r>
            <a:r>
              <a:rPr lang="en-US" sz="2200" i="1" baseline="-25000" dirty="0" smtClean="0">
                <a:solidFill>
                  <a:schemeClr val="tx1"/>
                </a:solidFill>
              </a:rPr>
              <a:t>2</a:t>
            </a:r>
            <a:r>
              <a:rPr lang="en-US" sz="2200" i="1" dirty="0" smtClean="0">
                <a:solidFill>
                  <a:schemeClr val="tx1"/>
                </a:solidFill>
              </a:rPr>
              <a:t> = Diameter of the follower,</a:t>
            </a:r>
          </a:p>
          <a:p>
            <a:pPr marL="1887538" lvl="8" algn="just">
              <a:buClr>
                <a:schemeClr val="tx2"/>
              </a:buClr>
            </a:pPr>
            <a:r>
              <a:rPr lang="en-US" i="1" dirty="0" smtClean="0">
                <a:solidFill>
                  <a:schemeClr val="tx1"/>
                </a:solidFill>
              </a:rPr>
              <a:t>N</a:t>
            </a:r>
            <a:r>
              <a:rPr lang="en-US" sz="2200" i="1" baseline="-25000" dirty="0">
                <a:solidFill>
                  <a:schemeClr val="tx1"/>
                </a:solidFill>
              </a:rPr>
              <a:t>1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= Speed of the driver in </a:t>
            </a:r>
            <a:r>
              <a:rPr lang="en-US" i="1" dirty="0" err="1">
                <a:solidFill>
                  <a:schemeClr val="tx1"/>
                </a:solidFill>
              </a:rPr>
              <a:t>r.p.m</a:t>
            </a:r>
            <a:r>
              <a:rPr lang="en-US" i="1" dirty="0">
                <a:solidFill>
                  <a:schemeClr val="tx1"/>
                </a:solidFill>
              </a:rPr>
              <a:t>., and</a:t>
            </a:r>
          </a:p>
          <a:p>
            <a:pPr marL="1887538" lvl="8" algn="just">
              <a:buClr>
                <a:schemeClr val="tx2"/>
              </a:buClr>
            </a:pP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sz="2200" i="1" baseline="-25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 = Speed of the follower in </a:t>
            </a:r>
            <a:r>
              <a:rPr lang="en-US" i="1" dirty="0" err="1">
                <a:solidFill>
                  <a:schemeClr val="tx1"/>
                </a:solidFill>
              </a:rPr>
              <a:t>r.p.m</a:t>
            </a:r>
            <a:r>
              <a:rPr lang="en-US" i="1" dirty="0" smtClean="0">
                <a:solidFill>
                  <a:schemeClr val="tx1"/>
                </a:solidFill>
              </a:rPr>
              <a:t>.</a:t>
            </a:r>
          </a:p>
          <a:p>
            <a:pPr marL="631825" lvl="8" algn="l">
              <a:buClr>
                <a:schemeClr val="tx2"/>
              </a:buClr>
            </a:pPr>
            <a:r>
              <a:rPr lang="en-US" dirty="0" smtClean="0">
                <a:solidFill>
                  <a:schemeClr val="tx1"/>
                </a:solidFill>
              </a:rPr>
              <a:t>∴ Length of the belt that passes over the driver, in one minute</a:t>
            </a:r>
          </a:p>
          <a:p>
            <a:pPr marL="0" lvl="3" indent="-398462">
              <a:buClr>
                <a:schemeClr val="tx2"/>
              </a:buClr>
            </a:pPr>
            <a:r>
              <a:rPr lang="en-US" i="1" dirty="0" smtClean="0">
                <a:solidFill>
                  <a:srgbClr val="FF0000"/>
                </a:solidFill>
              </a:rPr>
              <a:t>= </a:t>
            </a:r>
            <a:r>
              <a:rPr lang="en-US" i="1" dirty="0">
                <a:solidFill>
                  <a:srgbClr val="FF0000"/>
                </a:solidFill>
              </a:rPr>
              <a:t>π d</a:t>
            </a:r>
            <a:r>
              <a:rPr lang="en-US" i="1" baseline="-25000" dirty="0">
                <a:solidFill>
                  <a:srgbClr val="FF0000"/>
                </a:solidFill>
              </a:rPr>
              <a:t>1</a:t>
            </a:r>
            <a:r>
              <a:rPr lang="en-US" i="1" dirty="0">
                <a:solidFill>
                  <a:srgbClr val="FF0000"/>
                </a:solidFill>
              </a:rPr>
              <a:t>.N</a:t>
            </a:r>
            <a:r>
              <a:rPr lang="en-US" i="1" baseline="-25000" dirty="0">
                <a:solidFill>
                  <a:srgbClr val="FF0000"/>
                </a:solidFill>
              </a:rPr>
              <a:t>1</a:t>
            </a:r>
          </a:p>
          <a:p>
            <a:pPr marL="865188" lvl="8" algn="just">
              <a:buClr>
                <a:schemeClr val="tx2"/>
              </a:buClr>
            </a:pPr>
            <a:r>
              <a:rPr lang="en-US" dirty="0">
                <a:solidFill>
                  <a:schemeClr val="tx1"/>
                </a:solidFill>
              </a:rPr>
              <a:t>Similarly, length of the belt that passes over </a:t>
            </a:r>
            <a:r>
              <a:rPr lang="en-US" dirty="0" smtClean="0">
                <a:solidFill>
                  <a:schemeClr val="tx1"/>
                </a:solidFill>
              </a:rPr>
              <a:t>the follower  </a:t>
            </a:r>
            <a:r>
              <a:rPr lang="en-US" i="1" dirty="0" smtClean="0">
                <a:solidFill>
                  <a:srgbClr val="FF0000"/>
                </a:solidFill>
              </a:rPr>
              <a:t>= </a:t>
            </a:r>
            <a:r>
              <a:rPr lang="en-US" i="1" dirty="0">
                <a:solidFill>
                  <a:srgbClr val="FF0000"/>
                </a:solidFill>
              </a:rPr>
              <a:t>π d</a:t>
            </a:r>
            <a:r>
              <a:rPr lang="en-US" i="1" baseline="-25000" dirty="0">
                <a:solidFill>
                  <a:srgbClr val="FF0000"/>
                </a:solidFill>
              </a:rPr>
              <a:t>2</a:t>
            </a:r>
            <a:r>
              <a:rPr lang="en-US" i="1" dirty="0">
                <a:solidFill>
                  <a:srgbClr val="FF0000"/>
                </a:solidFill>
              </a:rPr>
              <a:t> . N</a:t>
            </a:r>
            <a:r>
              <a:rPr lang="en-US" i="1" baseline="-25000" dirty="0">
                <a:solidFill>
                  <a:srgbClr val="FF0000"/>
                </a:solidFill>
              </a:rPr>
              <a:t>2</a:t>
            </a:r>
          </a:p>
          <a:p>
            <a:pPr marL="865188" lvl="8" algn="just">
              <a:buClr>
                <a:schemeClr val="tx2"/>
              </a:buClr>
            </a:pP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π 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i="1" baseline="-25000" dirty="0" smtClean="0">
                <a:solidFill>
                  <a:srgbClr val="FF0000"/>
                </a:solidFill>
              </a:rPr>
              <a:t>1</a:t>
            </a:r>
            <a:r>
              <a:rPr lang="en-US" i="1" dirty="0" smtClean="0">
                <a:solidFill>
                  <a:srgbClr val="FF0000"/>
                </a:solidFill>
              </a:rPr>
              <a:t>.N</a:t>
            </a:r>
            <a:r>
              <a:rPr lang="en-US" i="1" baseline="-25000" dirty="0" smtClean="0">
                <a:solidFill>
                  <a:srgbClr val="FF0000"/>
                </a:solidFill>
              </a:rPr>
              <a:t>1 </a:t>
            </a:r>
            <a:r>
              <a:rPr lang="en-US" i="1" dirty="0" smtClean="0">
                <a:solidFill>
                  <a:srgbClr val="FF0000"/>
                </a:solidFill>
              </a:rPr>
              <a:t>= </a:t>
            </a:r>
            <a:r>
              <a:rPr lang="en-US" i="1" dirty="0">
                <a:solidFill>
                  <a:srgbClr val="FF0000"/>
                </a:solidFill>
              </a:rPr>
              <a:t>π d</a:t>
            </a:r>
            <a:r>
              <a:rPr lang="en-US" i="1" baseline="-25000" dirty="0">
                <a:solidFill>
                  <a:srgbClr val="FF0000"/>
                </a:solidFill>
              </a:rPr>
              <a:t>2</a:t>
            </a:r>
            <a:r>
              <a:rPr lang="en-US" i="1" dirty="0">
                <a:solidFill>
                  <a:srgbClr val="FF0000"/>
                </a:solidFill>
              </a:rPr>
              <a:t> .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i="1" baseline="-25000" dirty="0" smtClean="0">
                <a:solidFill>
                  <a:srgbClr val="FF0000"/>
                </a:solidFill>
              </a:rPr>
              <a:t>2 </a:t>
            </a:r>
            <a:r>
              <a:rPr lang="en-US" i="1" dirty="0" smtClean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i="1" dirty="0" smtClean="0">
                <a:solidFill>
                  <a:srgbClr val="FF0000"/>
                </a:solidFill>
              </a:rPr>
              <a:t>	 </a:t>
            </a:r>
            <a:endParaRPr lang="en-US" i="1" baseline="-25000" dirty="0">
              <a:solidFill>
                <a:srgbClr val="FF0000"/>
              </a:solidFill>
            </a:endParaRPr>
          </a:p>
          <a:p>
            <a:pPr marL="2462212" lvl="8" algn="just">
              <a:buClr>
                <a:schemeClr val="tx2"/>
              </a:buClr>
            </a:pPr>
            <a:endParaRPr lang="en-US" i="1" baseline="-25000" dirty="0">
              <a:solidFill>
                <a:srgbClr val="FF0000"/>
              </a:solidFill>
            </a:endParaRPr>
          </a:p>
          <a:p>
            <a:pPr marL="919163" lvl="8" algn="just">
              <a:buClr>
                <a:schemeClr val="tx2"/>
              </a:buClr>
            </a:pPr>
            <a:r>
              <a:rPr lang="en-US" dirty="0">
                <a:solidFill>
                  <a:schemeClr val="tx1"/>
                </a:solidFill>
              </a:rPr>
              <a:t>If </a:t>
            </a:r>
            <a:r>
              <a:rPr lang="en-US" dirty="0" smtClean="0">
                <a:solidFill>
                  <a:schemeClr val="tx1"/>
                </a:solidFill>
              </a:rPr>
              <a:t>thickness </a:t>
            </a:r>
            <a:r>
              <a:rPr lang="en-US" dirty="0">
                <a:solidFill>
                  <a:schemeClr val="tx1"/>
                </a:solidFill>
              </a:rPr>
              <a:t>of the belt (t) is considered</a:t>
            </a:r>
            <a:r>
              <a:rPr lang="en-US" dirty="0" smtClean="0">
                <a:solidFill>
                  <a:schemeClr val="tx1"/>
                </a:solidFill>
              </a:rPr>
              <a:t>, then </a:t>
            </a:r>
            <a:r>
              <a:rPr lang="en-US" dirty="0">
                <a:solidFill>
                  <a:schemeClr val="tx1"/>
                </a:solidFill>
              </a:rPr>
              <a:t>velocity ratio,</a:t>
            </a: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i="1" dirty="0" smtClean="0">
              <a:solidFill>
                <a:schemeClr val="tx2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i="1" dirty="0">
              <a:solidFill>
                <a:schemeClr val="tx2"/>
              </a:solidFill>
            </a:endParaRPr>
          </a:p>
          <a:p>
            <a:pPr marL="1092200" lvl="3" indent="-342900" algn="just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955" y="4876800"/>
            <a:ext cx="112204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115" y="5486400"/>
            <a:ext cx="139408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188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382000" cy="57150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chemeClr val="tx2"/>
                </a:solidFill>
              </a:rPr>
              <a:t>Velocity </a:t>
            </a:r>
            <a:r>
              <a:rPr lang="en-US" sz="2200" i="1" dirty="0">
                <a:solidFill>
                  <a:schemeClr val="tx2"/>
                </a:solidFill>
              </a:rPr>
              <a:t>Ratio of a Compound Belt </a:t>
            </a:r>
            <a:r>
              <a:rPr lang="en-US" sz="2200" i="1" dirty="0" smtClean="0">
                <a:solidFill>
                  <a:schemeClr val="tx2"/>
                </a:solidFill>
              </a:rPr>
              <a:t>Drive</a:t>
            </a:r>
          </a:p>
          <a:p>
            <a:pPr marL="176213" lvl="3" algn="just">
              <a:buClr>
                <a:schemeClr val="tx2"/>
              </a:buClr>
            </a:pPr>
            <a:r>
              <a:rPr lang="en-US" dirty="0">
                <a:solidFill>
                  <a:schemeClr val="tx1"/>
                </a:solidFill>
              </a:rPr>
              <a:t>Sometimes the power is transmitted from one shaft to another, through a number of pulleys </a:t>
            </a:r>
            <a:r>
              <a:rPr lang="en-US" dirty="0" smtClean="0">
                <a:solidFill>
                  <a:schemeClr val="tx1"/>
                </a:solidFill>
              </a:rPr>
              <a:t>as shown </a:t>
            </a:r>
            <a:r>
              <a:rPr lang="en-US" dirty="0">
                <a:solidFill>
                  <a:schemeClr val="tx1"/>
                </a:solidFill>
              </a:rPr>
              <a:t>in Fig.</a:t>
            </a:r>
            <a:endParaRPr lang="en-US" dirty="0">
              <a:solidFill>
                <a:schemeClr val="tx1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i="1" dirty="0" smtClean="0">
              <a:solidFill>
                <a:schemeClr val="tx2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i="1" dirty="0">
              <a:solidFill>
                <a:schemeClr val="tx2"/>
              </a:solidFill>
            </a:endParaRPr>
          </a:p>
          <a:p>
            <a:pPr marL="1092200" lvl="3" indent="-342900" algn="just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875" y="2514600"/>
            <a:ext cx="4569725" cy="32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54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382000" cy="57150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chemeClr val="tx2"/>
                </a:solidFill>
              </a:rPr>
              <a:t>Velocity </a:t>
            </a:r>
            <a:r>
              <a:rPr lang="en-US" sz="2200" i="1" dirty="0">
                <a:solidFill>
                  <a:schemeClr val="tx2"/>
                </a:solidFill>
              </a:rPr>
              <a:t>Ratio of a Compound Belt </a:t>
            </a:r>
            <a:r>
              <a:rPr lang="en-US" sz="2200" i="1" dirty="0" smtClean="0">
                <a:solidFill>
                  <a:schemeClr val="tx2"/>
                </a:solidFill>
              </a:rPr>
              <a:t>Drive</a:t>
            </a:r>
          </a:p>
          <a:p>
            <a:pPr marL="176213" lvl="3" algn="just">
              <a:buClr>
                <a:schemeClr val="tx2"/>
              </a:buClr>
            </a:pPr>
            <a:r>
              <a:rPr lang="en-US" dirty="0">
                <a:solidFill>
                  <a:schemeClr val="tx1"/>
                </a:solidFill>
              </a:rPr>
              <a:t>Consider a pulley 1 driving the pulley 2. Since the pulleys 2 and 3 are keyed to </a:t>
            </a:r>
            <a:r>
              <a:rPr lang="en-US" dirty="0" smtClean="0">
                <a:solidFill>
                  <a:schemeClr val="tx1"/>
                </a:solidFill>
              </a:rPr>
              <a:t>the same </a:t>
            </a:r>
            <a:r>
              <a:rPr lang="en-US" dirty="0">
                <a:solidFill>
                  <a:schemeClr val="tx1"/>
                </a:solidFill>
              </a:rPr>
              <a:t>shaft, therefore the pulley 1 also drives the pulley 3 which, in turn, drives the pulley </a:t>
            </a:r>
            <a:r>
              <a:rPr lang="en-US" dirty="0" smtClean="0">
                <a:solidFill>
                  <a:schemeClr val="tx1"/>
                </a:solidFill>
              </a:rPr>
              <a:t>4.</a:t>
            </a:r>
          </a:p>
          <a:p>
            <a:pPr marL="176213" lvl="3" algn="just">
              <a:buClr>
                <a:schemeClr val="tx2"/>
              </a:buClr>
            </a:pPr>
            <a:endParaRPr lang="en-US" i="1" dirty="0">
              <a:solidFill>
                <a:schemeClr val="tx2"/>
              </a:solidFill>
            </a:endParaRPr>
          </a:p>
          <a:p>
            <a:pPr marL="1092200" lvl="3" indent="-342900" algn="just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638425"/>
            <a:ext cx="8029575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9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382000" cy="57150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2"/>
                </a:solidFill>
              </a:rPr>
              <a:t>Slip of </a:t>
            </a:r>
            <a:r>
              <a:rPr lang="en-US" sz="2200" i="1" dirty="0" smtClean="0">
                <a:solidFill>
                  <a:schemeClr val="tx2"/>
                </a:solidFill>
              </a:rPr>
              <a:t>Belt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the previous </a:t>
            </a:r>
            <a:r>
              <a:rPr lang="en-US" dirty="0" smtClean="0">
                <a:solidFill>
                  <a:schemeClr val="tx1"/>
                </a:solidFill>
              </a:rPr>
              <a:t>study </a:t>
            </a:r>
            <a:r>
              <a:rPr lang="en-US" dirty="0">
                <a:solidFill>
                  <a:schemeClr val="tx1"/>
                </a:solidFill>
              </a:rPr>
              <a:t>we </a:t>
            </a:r>
            <a:r>
              <a:rPr lang="en-US" dirty="0" smtClean="0">
                <a:solidFill>
                  <a:schemeClr val="tx1"/>
                </a:solidFill>
              </a:rPr>
              <a:t>assumed </a:t>
            </a:r>
            <a:r>
              <a:rPr lang="en-US" dirty="0">
                <a:solidFill>
                  <a:schemeClr val="tx1"/>
                </a:solidFill>
              </a:rPr>
              <a:t>a firm frictional grip between </a:t>
            </a:r>
            <a:r>
              <a:rPr lang="en-US" dirty="0" smtClean="0">
                <a:solidFill>
                  <a:schemeClr val="tx1"/>
                </a:solidFill>
              </a:rPr>
              <a:t>the belts </a:t>
            </a:r>
            <a:r>
              <a:rPr lang="en-US" dirty="0">
                <a:solidFill>
                  <a:schemeClr val="tx1"/>
                </a:solidFill>
              </a:rPr>
              <a:t>and the shafts. But sometimes, the frictional grip </a:t>
            </a:r>
            <a:r>
              <a:rPr lang="en-US" dirty="0" smtClean="0">
                <a:solidFill>
                  <a:schemeClr val="tx1"/>
                </a:solidFill>
              </a:rPr>
              <a:t>becomes insufficient</a:t>
            </a:r>
            <a:r>
              <a:rPr lang="en-US" dirty="0">
                <a:solidFill>
                  <a:schemeClr val="tx1"/>
                </a:solidFill>
              </a:rPr>
              <a:t>. This may cause </a:t>
            </a:r>
            <a:r>
              <a:rPr lang="en-US" dirty="0" smtClean="0">
                <a:solidFill>
                  <a:schemeClr val="tx1"/>
                </a:solidFill>
              </a:rPr>
              <a:t>forward </a:t>
            </a:r>
            <a:r>
              <a:rPr lang="en-US" dirty="0">
                <a:solidFill>
                  <a:schemeClr val="tx1"/>
                </a:solidFill>
              </a:rPr>
              <a:t>motion of the </a:t>
            </a:r>
            <a:r>
              <a:rPr lang="en-US" dirty="0" smtClean="0">
                <a:solidFill>
                  <a:schemeClr val="tx1"/>
                </a:solidFill>
              </a:rPr>
              <a:t>driver without </a:t>
            </a:r>
            <a:r>
              <a:rPr lang="en-US" dirty="0">
                <a:solidFill>
                  <a:schemeClr val="tx1"/>
                </a:solidFill>
              </a:rPr>
              <a:t>carrying the </a:t>
            </a:r>
            <a:r>
              <a:rPr lang="en-US" dirty="0" smtClean="0">
                <a:solidFill>
                  <a:schemeClr val="tx1"/>
                </a:solidFill>
              </a:rPr>
              <a:t>belt. </a:t>
            </a:r>
            <a:r>
              <a:rPr lang="en-US" dirty="0">
                <a:solidFill>
                  <a:schemeClr val="tx1"/>
                </a:solidFill>
              </a:rPr>
              <a:t>This </a:t>
            </a:r>
            <a:r>
              <a:rPr lang="en-US" dirty="0" smtClean="0">
                <a:solidFill>
                  <a:schemeClr val="tx1"/>
                </a:solidFill>
              </a:rPr>
              <a:t>also </a:t>
            </a:r>
            <a:r>
              <a:rPr lang="en-US" dirty="0">
                <a:solidFill>
                  <a:schemeClr val="tx1"/>
                </a:solidFill>
              </a:rPr>
              <a:t>cause </a:t>
            </a:r>
            <a:r>
              <a:rPr lang="en-US" dirty="0" smtClean="0">
                <a:solidFill>
                  <a:schemeClr val="tx1"/>
                </a:solidFill>
              </a:rPr>
              <a:t>some forward </a:t>
            </a:r>
            <a:r>
              <a:rPr lang="en-US" dirty="0">
                <a:solidFill>
                  <a:schemeClr val="tx1"/>
                </a:solidFill>
              </a:rPr>
              <a:t>motion of the belt without carrying the driven </a:t>
            </a:r>
            <a:r>
              <a:rPr lang="en-US" dirty="0" smtClean="0">
                <a:solidFill>
                  <a:schemeClr val="tx1"/>
                </a:solidFill>
              </a:rPr>
              <a:t>pulley with </a:t>
            </a:r>
            <a:r>
              <a:rPr lang="en-US" dirty="0">
                <a:solidFill>
                  <a:schemeClr val="tx1"/>
                </a:solidFill>
              </a:rPr>
              <a:t>it. This is called slip of the </a:t>
            </a:r>
            <a:r>
              <a:rPr lang="en-US" dirty="0" smtClean="0">
                <a:solidFill>
                  <a:schemeClr val="tx1"/>
                </a:solidFill>
              </a:rPr>
              <a:t>belt.</a:t>
            </a:r>
          </a:p>
          <a:p>
            <a:pPr marL="176213" lvl="3" algn="just">
              <a:buClr>
                <a:schemeClr val="tx2"/>
              </a:buClr>
            </a:pPr>
            <a:r>
              <a:rPr lang="en-US" dirty="0" smtClean="0">
                <a:solidFill>
                  <a:schemeClr val="tx1"/>
                </a:solidFill>
              </a:rPr>
              <a:t>	Let </a:t>
            </a:r>
            <a:r>
              <a:rPr lang="en-US" dirty="0">
                <a:solidFill>
                  <a:schemeClr val="tx1"/>
                </a:solidFill>
              </a:rPr>
              <a:t>s1 % = Slip between </a:t>
            </a:r>
            <a:r>
              <a:rPr lang="en-US" dirty="0" smtClean="0">
                <a:solidFill>
                  <a:schemeClr val="tx1"/>
                </a:solidFill>
              </a:rPr>
              <a:t>the driver </a:t>
            </a:r>
            <a:r>
              <a:rPr lang="en-US" dirty="0">
                <a:solidFill>
                  <a:schemeClr val="tx1"/>
                </a:solidFill>
              </a:rPr>
              <a:t>and the </a:t>
            </a:r>
            <a:r>
              <a:rPr lang="en-US" dirty="0" smtClean="0">
                <a:solidFill>
                  <a:schemeClr val="tx1"/>
                </a:solidFill>
              </a:rPr>
              <a:t>belt</a:t>
            </a:r>
          </a:p>
          <a:p>
            <a:pPr marL="176213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657599"/>
            <a:ext cx="7296150" cy="2699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6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382000" cy="57150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2"/>
                </a:solidFill>
              </a:rPr>
              <a:t>Slip of </a:t>
            </a:r>
            <a:r>
              <a:rPr lang="en-US" sz="2200" i="1" dirty="0" smtClean="0">
                <a:solidFill>
                  <a:schemeClr val="tx2"/>
                </a:solidFill>
              </a:rPr>
              <a:t>Belt</a:t>
            </a:r>
          </a:p>
          <a:p>
            <a:pPr marL="176213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752600"/>
            <a:ext cx="7858125" cy="261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50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382000" cy="57150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2"/>
                </a:solidFill>
              </a:rPr>
              <a:t>Slip of </a:t>
            </a:r>
            <a:r>
              <a:rPr lang="en-US" sz="2200" i="1" dirty="0" smtClean="0">
                <a:solidFill>
                  <a:schemeClr val="tx2"/>
                </a:solidFill>
              </a:rPr>
              <a:t>Belt</a:t>
            </a:r>
          </a:p>
          <a:p>
            <a:pPr marL="176213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39175" cy="4856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2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382000" cy="57150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2"/>
                </a:solidFill>
              </a:rPr>
              <a:t>Slip of </a:t>
            </a:r>
            <a:r>
              <a:rPr lang="en-US" sz="2200" i="1" dirty="0" smtClean="0">
                <a:solidFill>
                  <a:schemeClr val="tx2"/>
                </a:solidFill>
              </a:rPr>
              <a:t>Belt</a:t>
            </a:r>
          </a:p>
          <a:p>
            <a:pPr marL="176213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577" y="2057400"/>
            <a:ext cx="706755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48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2667000" cy="6096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914400" lvl="3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657" y="838200"/>
            <a:ext cx="1997852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223" y="838200"/>
            <a:ext cx="3564865" cy="1828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2667000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Centrifugal force </a:t>
            </a:r>
            <a:r>
              <a:rPr lang="en-US" sz="2000" dirty="0"/>
              <a:t>acting on each </a:t>
            </a:r>
            <a:r>
              <a:rPr lang="en-US" sz="2000" dirty="0" smtClean="0"/>
              <a:t>shoe:</a:t>
            </a:r>
          </a:p>
          <a:p>
            <a:pPr algn="ctr"/>
            <a:r>
              <a:rPr lang="en-US" sz="2000" i="1" dirty="0">
                <a:solidFill>
                  <a:srgbClr val="FF0000"/>
                </a:solidFill>
              </a:rPr>
              <a:t>P</a:t>
            </a:r>
            <a:r>
              <a:rPr lang="en-US" sz="2000" i="1" baseline="-25000" dirty="0">
                <a:solidFill>
                  <a:srgbClr val="FF0000"/>
                </a:solidFill>
              </a:rPr>
              <a:t>c</a:t>
            </a:r>
            <a:r>
              <a:rPr lang="en-US" sz="2000" i="1" dirty="0">
                <a:solidFill>
                  <a:srgbClr val="FF0000"/>
                </a:solidFill>
              </a:rPr>
              <a:t> = m.</a:t>
            </a:r>
            <a:r>
              <a:rPr lang="el-GR" sz="2000" i="1" dirty="0">
                <a:solidFill>
                  <a:srgbClr val="FF0000"/>
                </a:solidFill>
              </a:rPr>
              <a:t>ω</a:t>
            </a:r>
            <a:r>
              <a:rPr lang="el-GR" sz="2000" i="1" baseline="30000" dirty="0">
                <a:solidFill>
                  <a:srgbClr val="FF0000"/>
                </a:solidFill>
              </a:rPr>
              <a:t>2</a:t>
            </a:r>
            <a:r>
              <a:rPr lang="el-GR" sz="2000" i="1" dirty="0">
                <a:solidFill>
                  <a:srgbClr val="FF0000"/>
                </a:solidFill>
              </a:rPr>
              <a:t>.</a:t>
            </a:r>
            <a:r>
              <a:rPr lang="en-US" sz="2000" i="1" dirty="0" smtClean="0">
                <a:solidFill>
                  <a:srgbClr val="FF0000"/>
                </a:solidFill>
              </a:rPr>
              <a:t>r</a:t>
            </a:r>
          </a:p>
          <a:p>
            <a:r>
              <a:rPr lang="en-US" sz="2000" dirty="0" smtClean="0"/>
              <a:t>Inward </a:t>
            </a:r>
            <a:r>
              <a:rPr lang="en-US" sz="2000" dirty="0"/>
              <a:t>force on each shoe exerted by the </a:t>
            </a:r>
            <a:r>
              <a:rPr lang="en-US" sz="2000" dirty="0" smtClean="0"/>
              <a:t>spring:</a:t>
            </a:r>
          </a:p>
          <a:p>
            <a:pPr algn="ctr"/>
            <a:r>
              <a:rPr lang="en-US" sz="2000" i="1" dirty="0">
                <a:solidFill>
                  <a:srgbClr val="FF0000"/>
                </a:solidFill>
              </a:rPr>
              <a:t>P</a:t>
            </a:r>
            <a:r>
              <a:rPr lang="en-US" sz="2000" i="1" baseline="-25000" dirty="0">
                <a:solidFill>
                  <a:srgbClr val="FF0000"/>
                </a:solidFill>
              </a:rPr>
              <a:t>s</a:t>
            </a:r>
            <a:r>
              <a:rPr lang="en-US" sz="2000" i="1" dirty="0">
                <a:solidFill>
                  <a:srgbClr val="FF0000"/>
                </a:solidFill>
              </a:rPr>
              <a:t> = m (</a:t>
            </a:r>
            <a:r>
              <a:rPr lang="el-GR" sz="2000" i="1" dirty="0">
                <a:solidFill>
                  <a:srgbClr val="FF0000"/>
                </a:solidFill>
              </a:rPr>
              <a:t>ω</a:t>
            </a:r>
            <a:r>
              <a:rPr lang="el-GR" sz="2000" i="1" baseline="-25000" dirty="0">
                <a:solidFill>
                  <a:srgbClr val="FF0000"/>
                </a:solidFill>
              </a:rPr>
              <a:t>1</a:t>
            </a:r>
            <a:r>
              <a:rPr lang="el-GR" sz="2000" i="1" dirty="0">
                <a:solidFill>
                  <a:srgbClr val="FF0000"/>
                </a:solidFill>
              </a:rPr>
              <a:t>)</a:t>
            </a:r>
            <a:r>
              <a:rPr lang="el-GR" sz="2000" i="1" baseline="30000" dirty="0">
                <a:solidFill>
                  <a:srgbClr val="FF0000"/>
                </a:solidFill>
              </a:rPr>
              <a:t>2</a:t>
            </a:r>
            <a:r>
              <a:rPr lang="el-GR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r</a:t>
            </a:r>
          </a:p>
          <a:p>
            <a:r>
              <a:rPr lang="en-US" sz="2000" dirty="0"/>
              <a:t>The net outward radial </a:t>
            </a:r>
            <a:r>
              <a:rPr lang="en-US" sz="2000" dirty="0" smtClean="0"/>
              <a:t>force </a:t>
            </a:r>
            <a:r>
              <a:rPr lang="en-US" sz="2000" dirty="0"/>
              <a:t>with which the shoe presses </a:t>
            </a:r>
            <a:r>
              <a:rPr lang="en-US" sz="2000" dirty="0" smtClean="0"/>
              <a:t>against the rim:</a:t>
            </a:r>
          </a:p>
          <a:p>
            <a:pPr algn="ctr"/>
            <a:r>
              <a:rPr lang="en-US" sz="2000" i="1" dirty="0">
                <a:solidFill>
                  <a:srgbClr val="FF0000"/>
                </a:solidFill>
              </a:rPr>
              <a:t>= P</a:t>
            </a:r>
            <a:r>
              <a:rPr lang="en-US" sz="2000" i="1" baseline="-25000" dirty="0">
                <a:solidFill>
                  <a:srgbClr val="FF0000"/>
                </a:solidFill>
              </a:rPr>
              <a:t>c</a:t>
            </a:r>
            <a:r>
              <a:rPr lang="en-US" sz="2000" i="1" dirty="0">
                <a:solidFill>
                  <a:srgbClr val="FF0000"/>
                </a:solidFill>
              </a:rPr>
              <a:t> – </a:t>
            </a:r>
            <a:r>
              <a:rPr lang="en-US" sz="2000" i="1" dirty="0" smtClean="0">
                <a:solidFill>
                  <a:srgbClr val="FF0000"/>
                </a:solidFill>
              </a:rPr>
              <a:t>P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US" sz="2000" dirty="0"/>
              <a:t>the frictional force acting tangentially on each </a:t>
            </a:r>
            <a:r>
              <a:rPr lang="en-US" sz="2000" dirty="0" smtClean="0"/>
              <a:t>shoe:</a:t>
            </a:r>
          </a:p>
          <a:p>
            <a:pPr algn="ctr"/>
            <a:r>
              <a:rPr lang="en-US" sz="2000" i="1" dirty="0">
                <a:solidFill>
                  <a:srgbClr val="FF0000"/>
                </a:solidFill>
              </a:rPr>
              <a:t>F = </a:t>
            </a:r>
            <a:r>
              <a:rPr lang="el-GR" sz="2000" i="1" dirty="0">
                <a:solidFill>
                  <a:srgbClr val="FF0000"/>
                </a:solidFill>
              </a:rPr>
              <a:t>μ (</a:t>
            </a:r>
            <a:r>
              <a:rPr lang="en-US" sz="2000" i="1" dirty="0">
                <a:solidFill>
                  <a:srgbClr val="FF0000"/>
                </a:solidFill>
              </a:rPr>
              <a:t>P</a:t>
            </a:r>
            <a:r>
              <a:rPr lang="en-US" sz="2000" i="1" baseline="-25000" dirty="0">
                <a:solidFill>
                  <a:srgbClr val="FF0000"/>
                </a:solidFill>
              </a:rPr>
              <a:t>c</a:t>
            </a:r>
            <a:r>
              <a:rPr lang="en-US" sz="2000" i="1" dirty="0">
                <a:solidFill>
                  <a:srgbClr val="FF0000"/>
                </a:solidFill>
              </a:rPr>
              <a:t> – P</a:t>
            </a:r>
            <a:r>
              <a:rPr lang="en-US" sz="2000" i="1" baseline="-25000" dirty="0">
                <a:solidFill>
                  <a:srgbClr val="FF0000"/>
                </a:solidFill>
              </a:rPr>
              <a:t>s</a:t>
            </a:r>
            <a:r>
              <a:rPr lang="en-US" sz="2000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/>
              <a:t>Frictional torque acting on each </a:t>
            </a:r>
            <a:r>
              <a:rPr lang="en-US" sz="2000" dirty="0" smtClean="0"/>
              <a:t>shoe:</a:t>
            </a:r>
          </a:p>
          <a:p>
            <a:pPr algn="ctr"/>
            <a:r>
              <a:rPr lang="pt-BR" sz="2000" i="1" dirty="0">
                <a:solidFill>
                  <a:srgbClr val="FF0000"/>
                </a:solidFill>
              </a:rPr>
              <a:t>= F × R = μ (P</a:t>
            </a:r>
            <a:r>
              <a:rPr lang="pt-BR" sz="2000" i="1" baseline="-25000" dirty="0">
                <a:solidFill>
                  <a:srgbClr val="FF0000"/>
                </a:solidFill>
              </a:rPr>
              <a:t>c</a:t>
            </a:r>
            <a:r>
              <a:rPr lang="pt-BR" sz="2000" i="1" dirty="0">
                <a:solidFill>
                  <a:srgbClr val="FF0000"/>
                </a:solidFill>
              </a:rPr>
              <a:t> – P</a:t>
            </a:r>
            <a:r>
              <a:rPr lang="pt-BR" sz="2000" i="1" baseline="-25000" dirty="0">
                <a:solidFill>
                  <a:srgbClr val="FF0000"/>
                </a:solidFill>
              </a:rPr>
              <a:t>s</a:t>
            </a:r>
            <a:r>
              <a:rPr lang="pt-BR" sz="2000" i="1" dirty="0">
                <a:solidFill>
                  <a:srgbClr val="FF0000"/>
                </a:solidFill>
              </a:rPr>
              <a:t>) </a:t>
            </a:r>
            <a:r>
              <a:rPr lang="pt-BR" sz="2000" i="1" dirty="0" smtClean="0">
                <a:solidFill>
                  <a:srgbClr val="FF0000"/>
                </a:solidFill>
              </a:rPr>
              <a:t>R</a:t>
            </a:r>
          </a:p>
          <a:p>
            <a:r>
              <a:rPr lang="en-US" sz="2000" dirty="0" smtClean="0"/>
              <a:t>Total frictional torque:</a:t>
            </a:r>
          </a:p>
          <a:p>
            <a:pPr marL="1882775" algn="ctr"/>
            <a:r>
              <a:rPr lang="pt-BR" sz="2000" i="1" dirty="0">
                <a:solidFill>
                  <a:srgbClr val="FF0000"/>
                </a:solidFill>
              </a:rPr>
              <a:t>T = μ (P</a:t>
            </a:r>
            <a:r>
              <a:rPr lang="pt-BR" sz="2000" i="1" baseline="-25000" dirty="0">
                <a:solidFill>
                  <a:srgbClr val="FF0000"/>
                </a:solidFill>
              </a:rPr>
              <a:t>c</a:t>
            </a:r>
            <a:r>
              <a:rPr lang="pt-BR" sz="2000" i="1" dirty="0">
                <a:solidFill>
                  <a:srgbClr val="FF0000"/>
                </a:solidFill>
              </a:rPr>
              <a:t> – P</a:t>
            </a:r>
            <a:r>
              <a:rPr lang="pt-BR" sz="2000" i="1" baseline="-25000" dirty="0">
                <a:solidFill>
                  <a:srgbClr val="FF0000"/>
                </a:solidFill>
              </a:rPr>
              <a:t>s</a:t>
            </a:r>
            <a:r>
              <a:rPr lang="pt-BR" sz="2000" i="1" dirty="0">
                <a:solidFill>
                  <a:srgbClr val="FF0000"/>
                </a:solidFill>
              </a:rPr>
              <a:t>) R × n = </a:t>
            </a:r>
            <a:r>
              <a:rPr lang="pt-BR" sz="2000" i="1" dirty="0" smtClean="0">
                <a:solidFill>
                  <a:srgbClr val="FF0000"/>
                </a:solidFill>
              </a:rPr>
              <a:t>n.F.R          </a:t>
            </a:r>
            <a:r>
              <a:rPr lang="pt-BR" sz="2000" dirty="0" smtClean="0"/>
              <a:t>(Find the mass)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591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990600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i="1" dirty="0" smtClean="0">
                <a:solidFill>
                  <a:schemeClr val="tx2"/>
                </a:solidFill>
              </a:rPr>
              <a:t>To determine </a:t>
            </a:r>
            <a:r>
              <a:rPr lang="en-US" sz="2000" i="1" dirty="0">
                <a:solidFill>
                  <a:schemeClr val="tx2"/>
                </a:solidFill>
              </a:rPr>
              <a:t>the Size of the </a:t>
            </a:r>
            <a:r>
              <a:rPr lang="en-US" sz="2000" i="1" dirty="0" smtClean="0">
                <a:solidFill>
                  <a:schemeClr val="tx2"/>
                </a:solidFill>
              </a:rPr>
              <a:t>shoes</a:t>
            </a:r>
          </a:p>
          <a:p>
            <a:pPr marL="457200" indent="-457200">
              <a:buFont typeface="+mj-lt"/>
              <a:buAutoNum type="arabicPeriod" startAt="2"/>
            </a:pPr>
            <a:endParaRPr lang="en-US" sz="2000" i="1" dirty="0" smtClean="0">
              <a:solidFill>
                <a:schemeClr val="tx2"/>
              </a:solidFill>
            </a:endParaRPr>
          </a:p>
          <a:p>
            <a:r>
              <a:rPr lang="en-US" sz="2000" dirty="0"/>
              <a:t>Let </a:t>
            </a:r>
            <a:r>
              <a:rPr lang="en-US" sz="2000" dirty="0" smtClean="0"/>
              <a:t>	l </a:t>
            </a:r>
            <a:r>
              <a:rPr lang="en-US" sz="2000" dirty="0"/>
              <a:t>= Contact length of the shoes,</a:t>
            </a:r>
          </a:p>
          <a:p>
            <a:r>
              <a:rPr lang="en-US" sz="2000" dirty="0" smtClean="0"/>
              <a:t>	b </a:t>
            </a:r>
            <a:r>
              <a:rPr lang="en-US" sz="2000" dirty="0"/>
              <a:t>= Width of the shoes,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685800"/>
            <a:ext cx="22764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18" y="2590800"/>
            <a:ext cx="6577582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54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686800" cy="2133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339725" lvl="3" algn="just">
              <a:buClr>
                <a:schemeClr val="tx2"/>
              </a:buClr>
            </a:pPr>
            <a:r>
              <a:rPr lang="en-US" i="1" dirty="0" smtClean="0">
                <a:solidFill>
                  <a:srgbClr val="FF0000"/>
                </a:solidFill>
              </a:rPr>
              <a:t>Example.</a:t>
            </a:r>
            <a:r>
              <a:rPr lang="en-US" dirty="0">
                <a:solidFill>
                  <a:schemeClr val="tx1"/>
                </a:solidFill>
              </a:rPr>
              <a:t> A centrifugal clutch is to transmit 15 kW at 900 </a:t>
            </a:r>
            <a:r>
              <a:rPr lang="en-US" dirty="0" err="1">
                <a:solidFill>
                  <a:schemeClr val="tx1"/>
                </a:solidFill>
              </a:rPr>
              <a:t>r.p.m</a:t>
            </a:r>
            <a:r>
              <a:rPr lang="en-US" dirty="0">
                <a:solidFill>
                  <a:schemeClr val="tx1"/>
                </a:solidFill>
              </a:rPr>
              <a:t>. The shoes are four </a:t>
            </a:r>
            <a:r>
              <a:rPr lang="en-US" dirty="0" smtClean="0">
                <a:solidFill>
                  <a:schemeClr val="tx1"/>
                </a:solidFill>
              </a:rPr>
              <a:t>in number</a:t>
            </a:r>
            <a:r>
              <a:rPr lang="en-US" dirty="0">
                <a:solidFill>
                  <a:schemeClr val="tx1"/>
                </a:solidFill>
              </a:rPr>
              <a:t>. The speed at which the engagement begins is 3/4th of the running speed. The inside </a:t>
            </a:r>
            <a:r>
              <a:rPr lang="en-US" dirty="0" smtClean="0">
                <a:solidFill>
                  <a:schemeClr val="tx1"/>
                </a:solidFill>
              </a:rPr>
              <a:t>radius of </a:t>
            </a:r>
            <a:r>
              <a:rPr lang="en-US" dirty="0">
                <a:solidFill>
                  <a:schemeClr val="tx1"/>
                </a:solidFill>
              </a:rPr>
              <a:t>the pulley rim is 150 mm and the </a:t>
            </a:r>
            <a:r>
              <a:rPr lang="en-US" dirty="0" err="1">
                <a:solidFill>
                  <a:schemeClr val="tx1"/>
                </a:solidFill>
              </a:rPr>
              <a:t>centre</a:t>
            </a:r>
            <a:r>
              <a:rPr lang="en-US" dirty="0">
                <a:solidFill>
                  <a:schemeClr val="tx1"/>
                </a:solidFill>
              </a:rPr>
              <a:t> of gravity of the shoe lies at 120 mm from the </a:t>
            </a:r>
            <a:r>
              <a:rPr lang="en-US" dirty="0" err="1" smtClean="0">
                <a:solidFill>
                  <a:schemeClr val="tx1"/>
                </a:solidFill>
              </a:rPr>
              <a:t>centre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the spider</a:t>
            </a:r>
            <a:r>
              <a:rPr lang="en-US" dirty="0">
                <a:solidFill>
                  <a:schemeClr val="tx1"/>
                </a:solidFill>
              </a:rPr>
              <a:t>. The shoes are lined with </a:t>
            </a:r>
            <a:r>
              <a:rPr lang="en-US" dirty="0" err="1">
                <a:solidFill>
                  <a:schemeClr val="tx1"/>
                </a:solidFill>
              </a:rPr>
              <a:t>Ferrodo</a:t>
            </a:r>
            <a:r>
              <a:rPr lang="en-US" dirty="0">
                <a:solidFill>
                  <a:schemeClr val="tx1"/>
                </a:solidFill>
              </a:rPr>
              <a:t> for which the coefficient of friction may be taken as 0.25</a:t>
            </a:r>
            <a:r>
              <a:rPr lang="en-US" dirty="0" smtClean="0">
                <a:solidFill>
                  <a:schemeClr val="tx1"/>
                </a:solidFill>
              </a:rPr>
              <a:t>. Determine 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1. Mass </a:t>
            </a:r>
            <a:r>
              <a:rPr lang="en-US" dirty="0">
                <a:solidFill>
                  <a:schemeClr val="tx1"/>
                </a:solidFill>
              </a:rPr>
              <a:t>of the shoes, and 2. Size of the shoes, if angle subtended by the shoes at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chemeClr val="tx1"/>
                </a:solidFill>
              </a:rPr>
              <a:t>centre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the spider is </a:t>
            </a:r>
            <a:r>
              <a:rPr lang="en-US" dirty="0" smtClean="0">
                <a:solidFill>
                  <a:schemeClr val="tx1"/>
                </a:solidFill>
              </a:rPr>
              <a:t>60</a:t>
            </a:r>
            <a:r>
              <a:rPr lang="en-US" baseline="30000" dirty="0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 the pressure exerted on the shoes is 0.1 N/mm2.</a:t>
            </a:r>
            <a:endParaRPr lang="en-US" dirty="0" smtClean="0">
              <a:solidFill>
                <a:schemeClr val="tx1"/>
              </a:solidFill>
            </a:endParaRPr>
          </a:p>
          <a:p>
            <a:pPr marL="966788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66788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10" y="2971800"/>
            <a:ext cx="847499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341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1219200" cy="4572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966788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66788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7772400" cy="284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46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1219200" cy="4572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966788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66788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89296" y="1371600"/>
            <a:ext cx="7668904" cy="3581400"/>
            <a:chOff x="533400" y="4010025"/>
            <a:chExt cx="6983104" cy="2771775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010025"/>
              <a:ext cx="4629150" cy="71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41" y="4777739"/>
              <a:ext cx="6900863" cy="2004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647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1219200" cy="4572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966788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66788" lvl="3" algn="just">
              <a:buClr>
                <a:schemeClr val="tx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89296" y="1371600"/>
            <a:ext cx="7668904" cy="3581400"/>
            <a:chOff x="533400" y="4010025"/>
            <a:chExt cx="6983104" cy="2771775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010025"/>
              <a:ext cx="4629150" cy="71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41" y="4777739"/>
              <a:ext cx="6900863" cy="2004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7701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6781800" cy="5715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chemeClr val="tx2"/>
                </a:solidFill>
              </a:rPr>
              <a:t>Belt and Rope Drives</a:t>
            </a:r>
          </a:p>
          <a:p>
            <a:pPr marL="736600" lvl="3" indent="-342900" algn="just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Used </a:t>
            </a:r>
            <a:r>
              <a:rPr lang="en-US" dirty="0">
                <a:solidFill>
                  <a:schemeClr val="tx1"/>
                </a:solidFill>
              </a:rPr>
              <a:t>to transmit </a:t>
            </a:r>
            <a:r>
              <a:rPr lang="en-US" dirty="0" smtClean="0">
                <a:solidFill>
                  <a:schemeClr val="tx1"/>
                </a:solidFill>
              </a:rPr>
              <a:t>power, the power depends on:</a:t>
            </a:r>
          </a:p>
          <a:p>
            <a:pPr marL="914400" lvl="3" indent="-342900" algn="just">
              <a:buClr>
                <a:schemeClr val="tx2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Velocity of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belt</a:t>
            </a:r>
          </a:p>
          <a:p>
            <a:pPr marL="914400" lvl="3" indent="-342900" algn="just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The tension </a:t>
            </a:r>
            <a:r>
              <a:rPr lang="en-US" dirty="0" smtClean="0">
                <a:solidFill>
                  <a:schemeClr val="tx1"/>
                </a:solidFill>
              </a:rPr>
              <a:t>of the belt</a:t>
            </a:r>
          </a:p>
          <a:p>
            <a:pPr marL="914400" lvl="3" indent="-342900" algn="just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ontact arc between </a:t>
            </a:r>
            <a:r>
              <a:rPr lang="en-US" dirty="0">
                <a:solidFill>
                  <a:schemeClr val="tx1"/>
                </a:solidFill>
              </a:rPr>
              <a:t>the belt and </a:t>
            </a:r>
            <a:r>
              <a:rPr lang="en-US" dirty="0" smtClean="0">
                <a:solidFill>
                  <a:schemeClr val="tx1"/>
                </a:solidFill>
              </a:rPr>
              <a:t>smaller pulley</a:t>
            </a:r>
          </a:p>
          <a:p>
            <a:pPr marL="914400" lvl="3" indent="-342900" algn="just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The conditions </a:t>
            </a:r>
            <a:r>
              <a:rPr lang="en-US" dirty="0" smtClean="0">
                <a:solidFill>
                  <a:schemeClr val="tx1"/>
                </a:solidFill>
              </a:rPr>
              <a:t>of the belt:</a:t>
            </a:r>
          </a:p>
          <a:p>
            <a:pPr marL="914400" lvl="4" indent="-342900" algn="just">
              <a:buClr>
                <a:schemeClr val="tx2"/>
              </a:buClr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Shafts should </a:t>
            </a:r>
            <a:r>
              <a:rPr lang="en-US" dirty="0">
                <a:solidFill>
                  <a:schemeClr val="tx1"/>
                </a:solidFill>
              </a:rPr>
              <a:t>be </a:t>
            </a:r>
            <a:r>
              <a:rPr lang="en-US" dirty="0" smtClean="0">
                <a:solidFill>
                  <a:schemeClr val="tx1"/>
                </a:solidFill>
              </a:rPr>
              <a:t>parallel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insure uniform </a:t>
            </a:r>
            <a:r>
              <a:rPr lang="en-US" dirty="0">
                <a:solidFill>
                  <a:schemeClr val="tx1"/>
                </a:solidFill>
              </a:rPr>
              <a:t>tension across the belt </a:t>
            </a:r>
            <a:r>
              <a:rPr lang="en-US" dirty="0" smtClean="0">
                <a:solidFill>
                  <a:schemeClr val="tx1"/>
                </a:solidFill>
              </a:rPr>
              <a:t>section</a:t>
            </a:r>
          </a:p>
          <a:p>
            <a:pPr marL="914400" lvl="4" indent="-342900" algn="just">
              <a:buClr>
                <a:schemeClr val="tx2"/>
              </a:buClr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Pulleys should </a:t>
            </a:r>
            <a:r>
              <a:rPr lang="en-US" dirty="0">
                <a:solidFill>
                  <a:schemeClr val="tx1"/>
                </a:solidFill>
              </a:rPr>
              <a:t>not be too close together,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arc of contact on the smaller </a:t>
            </a:r>
            <a:r>
              <a:rPr lang="en-US" dirty="0" smtClean="0">
                <a:solidFill>
                  <a:schemeClr val="tx1"/>
                </a:solidFill>
              </a:rPr>
              <a:t>pulley should </a:t>
            </a:r>
            <a:r>
              <a:rPr lang="en-US" dirty="0">
                <a:solidFill>
                  <a:schemeClr val="tx1"/>
                </a:solidFill>
              </a:rPr>
              <a:t>be as large as possible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914400" lvl="4" indent="-342900" algn="just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ulleys are </a:t>
            </a:r>
            <a:r>
              <a:rPr lang="en-US" dirty="0">
                <a:solidFill>
                  <a:schemeClr val="tx1"/>
                </a:solidFill>
              </a:rPr>
              <a:t>not </a:t>
            </a:r>
            <a:r>
              <a:rPr lang="en-US" dirty="0" smtClean="0">
                <a:solidFill>
                  <a:schemeClr val="tx1"/>
                </a:solidFill>
              </a:rPr>
              <a:t>so far, heavy belt increases  </a:t>
            </a:r>
            <a:r>
              <a:rPr lang="en-US" dirty="0">
                <a:solidFill>
                  <a:schemeClr val="tx1"/>
                </a:solidFill>
              </a:rPr>
              <a:t>friction </a:t>
            </a:r>
            <a:r>
              <a:rPr lang="en-US" dirty="0" smtClean="0">
                <a:solidFill>
                  <a:schemeClr val="tx1"/>
                </a:solidFill>
              </a:rPr>
              <a:t>on the bearings</a:t>
            </a:r>
          </a:p>
          <a:p>
            <a:pPr marL="914400" lvl="4" indent="-342900" algn="just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solidFill>
                  <a:schemeClr val="tx1"/>
                </a:solidFill>
              </a:rPr>
              <a:t> long belt tends to swing from side to </a:t>
            </a:r>
            <a:r>
              <a:rPr lang="en-US" dirty="0" smtClean="0">
                <a:solidFill>
                  <a:schemeClr val="tx1"/>
                </a:solidFill>
              </a:rPr>
              <a:t>side</a:t>
            </a:r>
          </a:p>
          <a:p>
            <a:pPr marL="914400" lvl="4" indent="-342900" algn="just">
              <a:buClr>
                <a:schemeClr val="tx2"/>
              </a:buClr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Tight </a:t>
            </a:r>
            <a:r>
              <a:rPr lang="en-US" dirty="0">
                <a:solidFill>
                  <a:schemeClr val="tx1"/>
                </a:solidFill>
              </a:rPr>
              <a:t>side </a:t>
            </a:r>
            <a:r>
              <a:rPr lang="en-US" dirty="0" smtClean="0">
                <a:solidFill>
                  <a:schemeClr val="tx1"/>
                </a:solidFill>
              </a:rPr>
              <a:t>should </a:t>
            </a:r>
            <a:r>
              <a:rPr lang="en-US" dirty="0">
                <a:solidFill>
                  <a:schemeClr val="tx1"/>
                </a:solidFill>
              </a:rPr>
              <a:t>be at the bottom, so that </a:t>
            </a:r>
            <a:r>
              <a:rPr lang="en-US" dirty="0" smtClean="0">
                <a:solidFill>
                  <a:schemeClr val="tx1"/>
                </a:solidFill>
              </a:rPr>
              <a:t>sag in the loose </a:t>
            </a:r>
            <a:r>
              <a:rPr lang="en-US" dirty="0">
                <a:solidFill>
                  <a:schemeClr val="tx1"/>
                </a:solidFill>
              </a:rPr>
              <a:t>side will increase the </a:t>
            </a:r>
            <a:r>
              <a:rPr lang="en-US" dirty="0" smtClean="0">
                <a:solidFill>
                  <a:schemeClr val="tx1"/>
                </a:solidFill>
              </a:rPr>
              <a:t>arc.</a:t>
            </a:r>
          </a:p>
          <a:p>
            <a:pPr marL="914400" lvl="4" indent="-342900" algn="just">
              <a:buClr>
                <a:schemeClr val="tx2"/>
              </a:buClr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For flat </a:t>
            </a:r>
            <a:r>
              <a:rPr lang="en-US" dirty="0">
                <a:solidFill>
                  <a:schemeClr val="tx1"/>
                </a:solidFill>
              </a:rPr>
              <a:t>belts, the maximum distance between </a:t>
            </a:r>
            <a:r>
              <a:rPr lang="en-US" dirty="0" smtClean="0">
                <a:solidFill>
                  <a:schemeClr val="tx1"/>
                </a:solidFill>
              </a:rPr>
              <a:t>shafts should </a:t>
            </a:r>
            <a:r>
              <a:rPr lang="en-US" dirty="0">
                <a:solidFill>
                  <a:schemeClr val="tx1"/>
                </a:solidFill>
              </a:rPr>
              <a:t>not exceed 10 </a:t>
            </a:r>
            <a:r>
              <a:rPr lang="en-US" dirty="0" smtClean="0">
                <a:solidFill>
                  <a:schemeClr val="tx1"/>
                </a:solidFill>
              </a:rPr>
              <a:t>m </a:t>
            </a:r>
            <a:r>
              <a:rPr lang="en-US" dirty="0">
                <a:solidFill>
                  <a:schemeClr val="tx1"/>
                </a:solidFill>
              </a:rPr>
              <a:t>and the minimum should not be less than 3.5 times </a:t>
            </a:r>
            <a:r>
              <a:rPr lang="en-US" dirty="0" smtClean="0">
                <a:solidFill>
                  <a:schemeClr val="tx1"/>
                </a:solidFill>
              </a:rPr>
              <a:t>the diameter </a:t>
            </a:r>
            <a:r>
              <a:rPr lang="en-US" dirty="0">
                <a:solidFill>
                  <a:schemeClr val="tx1"/>
                </a:solidFill>
              </a:rPr>
              <a:t>of the larger </a:t>
            </a:r>
            <a:r>
              <a:rPr lang="en-US" dirty="0" smtClean="0">
                <a:solidFill>
                  <a:schemeClr val="tx1"/>
                </a:solidFill>
              </a:rPr>
              <a:t>pulley.</a:t>
            </a:r>
            <a:endParaRPr lang="en-US" dirty="0">
              <a:solidFill>
                <a:schemeClr val="tx1"/>
              </a:solidFill>
            </a:endParaRPr>
          </a:p>
          <a:p>
            <a:pPr marL="1092200" lvl="3" indent="-342900" algn="just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99" y="914401"/>
            <a:ext cx="2026693" cy="146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757" y="2514600"/>
            <a:ext cx="1628775" cy="1557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17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382000" cy="57150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519113" lvl="3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chemeClr val="tx2"/>
                </a:solidFill>
              </a:rPr>
              <a:t>Types </a:t>
            </a:r>
            <a:r>
              <a:rPr lang="en-US" sz="2200" i="1" dirty="0">
                <a:solidFill>
                  <a:schemeClr val="tx2"/>
                </a:solidFill>
              </a:rPr>
              <a:t>of </a:t>
            </a:r>
            <a:r>
              <a:rPr lang="en-US" sz="2200" i="1" dirty="0" smtClean="0">
                <a:solidFill>
                  <a:schemeClr val="tx2"/>
                </a:solidFill>
              </a:rPr>
              <a:t>Belts</a:t>
            </a: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i="1" dirty="0" smtClean="0">
              <a:solidFill>
                <a:schemeClr val="tx2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endParaRPr lang="en-US" i="1" dirty="0">
              <a:solidFill>
                <a:schemeClr val="tx2"/>
              </a:solidFill>
            </a:endParaRP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Flat </a:t>
            </a:r>
            <a:r>
              <a:rPr lang="en-US" i="1" dirty="0">
                <a:solidFill>
                  <a:schemeClr val="tx2"/>
                </a:solidFill>
              </a:rPr>
              <a:t>belt</a:t>
            </a:r>
            <a:r>
              <a:rPr lang="en-US" dirty="0">
                <a:solidFill>
                  <a:schemeClr val="tx1"/>
                </a:solidFill>
              </a:rPr>
              <a:t>, used in the factories and workshops, </a:t>
            </a:r>
            <a:r>
              <a:rPr lang="en-US" dirty="0" smtClean="0">
                <a:solidFill>
                  <a:schemeClr val="tx1"/>
                </a:solidFill>
              </a:rPr>
              <a:t>pulleys </a:t>
            </a:r>
            <a:r>
              <a:rPr lang="en-US" dirty="0">
                <a:solidFill>
                  <a:schemeClr val="tx1"/>
                </a:solidFill>
              </a:rPr>
              <a:t>are not more than 8 </a:t>
            </a:r>
            <a:r>
              <a:rPr lang="en-US" dirty="0" smtClean="0">
                <a:solidFill>
                  <a:schemeClr val="tx1"/>
                </a:solidFill>
              </a:rPr>
              <a:t>meters apart.</a:t>
            </a: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r>
              <a:rPr lang="en-US" i="1" dirty="0">
                <a:solidFill>
                  <a:schemeClr val="tx2"/>
                </a:solidFill>
              </a:rPr>
              <a:t>V-belt, </a:t>
            </a:r>
            <a:r>
              <a:rPr lang="en-US" dirty="0">
                <a:solidFill>
                  <a:schemeClr val="tx1"/>
                </a:solidFill>
              </a:rPr>
              <a:t>factories and workshops, pulleys are very near to each </a:t>
            </a:r>
            <a:r>
              <a:rPr lang="en-US" dirty="0" smtClean="0">
                <a:solidFill>
                  <a:schemeClr val="tx1"/>
                </a:solidFill>
              </a:rPr>
              <a:t>other</a:t>
            </a: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r>
              <a:rPr lang="en-US" i="1" dirty="0">
                <a:solidFill>
                  <a:schemeClr val="tx2"/>
                </a:solidFill>
              </a:rPr>
              <a:t>Circular belt or </a:t>
            </a:r>
            <a:r>
              <a:rPr lang="en-US" i="1" dirty="0" smtClean="0">
                <a:solidFill>
                  <a:schemeClr val="tx2"/>
                </a:solidFill>
              </a:rPr>
              <a:t>rope</a:t>
            </a:r>
            <a:r>
              <a:rPr lang="en-US" i="1" dirty="0">
                <a:solidFill>
                  <a:schemeClr val="tx2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used in the factories and workshops, pulleys are </a:t>
            </a:r>
            <a:r>
              <a:rPr lang="en-US" dirty="0" smtClean="0">
                <a:solidFill>
                  <a:schemeClr val="tx1"/>
                </a:solidFill>
              </a:rPr>
              <a:t>more </a:t>
            </a:r>
            <a:r>
              <a:rPr lang="en-US" dirty="0">
                <a:solidFill>
                  <a:schemeClr val="tx1"/>
                </a:solidFill>
              </a:rPr>
              <a:t>than 8 meters apart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968375" lvl="4" indent="-334963" algn="just">
              <a:buClr>
                <a:schemeClr val="tx2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>
                <a:solidFill>
                  <a:schemeClr val="tx1"/>
                </a:solidFill>
              </a:rPr>
              <a:t>huge amount of </a:t>
            </a:r>
            <a:r>
              <a:rPr lang="en-US" dirty="0" smtClean="0">
                <a:solidFill>
                  <a:schemeClr val="tx1"/>
                </a:solidFill>
              </a:rPr>
              <a:t>power, single </a:t>
            </a:r>
            <a:r>
              <a:rPr lang="en-US" dirty="0">
                <a:solidFill>
                  <a:schemeClr val="tx1"/>
                </a:solidFill>
              </a:rPr>
              <a:t>belt may not be </a:t>
            </a:r>
            <a:r>
              <a:rPr lang="en-US" dirty="0" smtClean="0">
                <a:solidFill>
                  <a:schemeClr val="tx1"/>
                </a:solidFill>
              </a:rPr>
              <a:t>enough. A wide </a:t>
            </a:r>
            <a:r>
              <a:rPr lang="en-US" dirty="0">
                <a:solidFill>
                  <a:schemeClr val="tx1"/>
                </a:solidFill>
              </a:rPr>
              <a:t>pulleys </a:t>
            </a: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chemeClr val="tx1"/>
                </a:solidFill>
              </a:rPr>
              <a:t>a number of grooves are used.</a:t>
            </a:r>
          </a:p>
          <a:p>
            <a:pPr marL="1092200" lvl="3" indent="-342900" algn="just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 smtClean="0">
              <a:solidFill>
                <a:schemeClr val="tx1"/>
              </a:solidFill>
            </a:endParaRPr>
          </a:p>
          <a:p>
            <a:pPr marL="914400" lvl="3" indent="-34290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500" dirty="0">
              <a:solidFill>
                <a:schemeClr val="tx1"/>
              </a:solidFill>
            </a:endParaRPr>
          </a:p>
          <a:p>
            <a:pPr marL="571500" lvl="3" algn="just">
              <a:buClr>
                <a:schemeClr val="tx1"/>
              </a:buClr>
            </a:pP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11/6/2018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1725523"/>
            <a:ext cx="3914775" cy="1398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68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11413</TotalTime>
  <Words>801</Words>
  <Application>Microsoft Office PowerPoint</Application>
  <PresentationFormat>On-screen Show (4:3)</PresentationFormat>
  <Paragraphs>181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machines      Wessam Al Azzawi</dc:title>
  <dc:creator>Wessam</dc:creator>
  <cp:lastModifiedBy>Wessam</cp:lastModifiedBy>
  <cp:revision>369</cp:revision>
  <dcterms:created xsi:type="dcterms:W3CDTF">2018-10-06T04:41:10Z</dcterms:created>
  <dcterms:modified xsi:type="dcterms:W3CDTF">2018-11-06T20:49:31Z</dcterms:modified>
</cp:coreProperties>
</file>