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8"/>
  </p:notesMasterIdLst>
  <p:handoutMasterIdLst>
    <p:handoutMasterId r:id="rId19"/>
  </p:handoutMasterIdLst>
  <p:sldIdLst>
    <p:sldId id="282" r:id="rId2"/>
    <p:sldId id="283" r:id="rId3"/>
    <p:sldId id="284" r:id="rId4"/>
    <p:sldId id="285" r:id="rId5"/>
    <p:sldId id="286" r:id="rId6"/>
    <p:sldId id="287" r:id="rId7"/>
    <p:sldId id="288" r:id="rId8"/>
    <p:sldId id="289" r:id="rId9"/>
    <p:sldId id="290" r:id="rId10"/>
    <p:sldId id="292" r:id="rId11"/>
    <p:sldId id="293" r:id="rId12"/>
    <p:sldId id="294" r:id="rId13"/>
    <p:sldId id="295" r:id="rId14"/>
    <p:sldId id="296" r:id="rId15"/>
    <p:sldId id="297" r:id="rId16"/>
    <p:sldId id="298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290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Theory of machines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000FB6-2761-4E36-9550-0B1D507C8B9A}" type="datetimeFigureOut">
              <a:rPr lang="en-US" smtClean="0"/>
              <a:t>11/6/2018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Wessam Al Azzawi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416B59-6A8C-4E23-A8B3-3EECD1BE0B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435402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Theory of machines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D80043-4201-4F95-8FE0-503EB51B5811}" type="datetimeFigureOut">
              <a:rPr lang="en-US" smtClean="0"/>
              <a:t>11/6/2018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Wessam Al Azzawi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71986C-B408-448B-BA09-14D0B0A95A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175189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71986C-B408-448B-BA09-14D0B0A95A6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57590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71986C-B408-448B-BA09-14D0B0A95A69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57590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71986C-B408-448B-BA09-14D0B0A95A69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57590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71986C-B408-448B-BA09-14D0B0A95A69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57590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71986C-B408-448B-BA09-14D0B0A95A69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57590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71986C-B408-448B-BA09-14D0B0A95A69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57590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71986C-B408-448B-BA09-14D0B0A95A69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57590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71986C-B408-448B-BA09-14D0B0A95A69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5759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71986C-B408-448B-BA09-14D0B0A95A6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5759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71986C-B408-448B-BA09-14D0B0A95A6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5759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71986C-B408-448B-BA09-14D0B0A95A6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5759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71986C-B408-448B-BA09-14D0B0A95A6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57590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71986C-B408-448B-BA09-14D0B0A95A6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57590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71986C-B408-448B-BA09-14D0B0A95A6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57590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71986C-B408-448B-BA09-14D0B0A95A6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57590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71986C-B408-448B-BA09-14D0B0A95A69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5759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C3244-A3A2-448C-A3EB-3BBD383E79EC}" type="datetime1">
              <a:rPr lang="en-US" smtClean="0"/>
              <a:t>11/6/2018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D4192-2753-4076-A185-6990D7EA4E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05838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7522F-C67E-4849-AD6D-070B1DFFB848}" type="datetime1">
              <a:rPr lang="en-US" smtClean="0"/>
              <a:t>11/6/2018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D4192-2753-4076-A185-6990D7EA4E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7699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56908-0115-473F-893B-A2B62E1E67FD}" type="datetime1">
              <a:rPr lang="en-US" smtClean="0"/>
              <a:t>11/6/2018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D4192-2753-4076-A185-6990D7EA4E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07712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3E48F-8F78-4876-9559-E23A1639AE3A}" type="datetime1">
              <a:rPr lang="en-US" smtClean="0"/>
              <a:t>11/6/2018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D4192-2753-4076-A185-6990D7EA4E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28976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6DC3-1A73-486C-B60F-8BE3871AD7BF}" type="datetime1">
              <a:rPr lang="en-US" smtClean="0"/>
              <a:t>11/6/2018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D4192-2753-4076-A185-6990D7EA4E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05881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BD80A-AB7C-4F58-8D5E-81112E254BBB}" type="datetime1">
              <a:rPr lang="en-US" smtClean="0"/>
              <a:t>11/6/2018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D4192-2753-4076-A185-6990D7EA4E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07818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346B9-F040-4D5C-B17F-E80AB414E1F1}" type="datetime1">
              <a:rPr lang="en-US" smtClean="0"/>
              <a:t>11/6/2018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D4192-2753-4076-A185-6990D7EA4E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690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95BF5-E935-4893-B0E4-2F9086B33AEE}" type="datetime1">
              <a:rPr lang="en-US" smtClean="0"/>
              <a:t>11/6/2018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D4192-2753-4076-A185-6990D7EA4E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44659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15783-171E-4484-9D3E-CE21F3E8C3EF}" type="datetime1">
              <a:rPr lang="en-US" smtClean="0"/>
              <a:t>11/6/2018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D4192-2753-4076-A185-6990D7EA4E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0757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A5483-56B0-451F-A834-331980377F9E}" type="datetime1">
              <a:rPr lang="en-US" smtClean="0"/>
              <a:t>11/6/2018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D4192-2753-4076-A185-6990D7EA4E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4339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E031D-A4FF-4D71-BB30-78D1314518E1}" type="datetime1">
              <a:rPr lang="en-US" smtClean="0"/>
              <a:t>11/6/2018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D4192-2753-4076-A185-6990D7EA4E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5103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BBCA09-1B38-440F-85D5-82F6644D367B}" type="datetime1">
              <a:rPr lang="en-US" smtClean="0"/>
              <a:t>11/6/2018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8D4192-2753-4076-A185-6990D7EA4E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0082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QpwWZloh-cw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152400"/>
            <a:ext cx="8763000" cy="609599"/>
          </a:xfrm>
        </p:spPr>
        <p:txBody>
          <a:bodyPr>
            <a:normAutofit/>
          </a:bodyPr>
          <a:lstStyle/>
          <a:p>
            <a:r>
              <a:rPr lang="en-US" sz="1800" i="1" dirty="0" smtClean="0"/>
              <a:t>Theory of machines						</a:t>
            </a:r>
            <a:r>
              <a:rPr lang="en-US" sz="1800" i="1" dirty="0" err="1" smtClean="0"/>
              <a:t>Wessam</a:t>
            </a:r>
            <a:r>
              <a:rPr lang="en-US" sz="1800" i="1" dirty="0" smtClean="0"/>
              <a:t> Al </a:t>
            </a:r>
            <a:r>
              <a:rPr lang="en-US" sz="1800" i="1" dirty="0" err="1" smtClean="0"/>
              <a:t>Azzawi</a:t>
            </a:r>
            <a:endParaRPr lang="en-US" sz="1800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762000"/>
            <a:ext cx="4114800" cy="1600200"/>
          </a:xfrm>
        </p:spPr>
        <p:txBody>
          <a:bodyPr>
            <a:normAutofit/>
          </a:bodyPr>
          <a:lstStyle/>
          <a:p>
            <a:pPr algn="l"/>
            <a:r>
              <a:rPr lang="en-US" sz="2400" i="1" dirty="0" smtClean="0">
                <a:solidFill>
                  <a:srgbClr val="FF0000"/>
                </a:solidFill>
              </a:rPr>
              <a:t>Friction: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200" i="1" dirty="0" smtClean="0">
                <a:solidFill>
                  <a:schemeClr val="tx2"/>
                </a:solidFill>
              </a:rPr>
              <a:t>Centrifugal clutch</a:t>
            </a:r>
          </a:p>
          <a:p>
            <a:pPr marL="571500" lvl="3" algn="just">
              <a:buClr>
                <a:schemeClr val="tx1"/>
              </a:buClr>
            </a:pPr>
            <a:r>
              <a:rPr lang="en-US" dirty="0" smtClean="0">
                <a:solidFill>
                  <a:schemeClr val="tx1"/>
                </a:solidFill>
                <a:hlinkClick r:id="rId3"/>
              </a:rPr>
              <a:t>Centrifugal clutch</a:t>
            </a:r>
            <a:endParaRPr lang="en-US" dirty="0" smtClean="0">
              <a:solidFill>
                <a:schemeClr val="tx1"/>
              </a:solidFill>
            </a:endParaRPr>
          </a:p>
          <a:p>
            <a:pPr marL="914400" lvl="3" indent="-342900">
              <a:buClr>
                <a:schemeClr val="tx1"/>
              </a:buClr>
              <a:buFont typeface="Wingdings" panose="05000000000000000000" pitchFamily="2" charset="2"/>
              <a:buChar char="§"/>
            </a:pPr>
            <a:endParaRPr lang="en-US" sz="3500" dirty="0">
              <a:solidFill>
                <a:schemeClr val="tx1"/>
              </a:solidFill>
            </a:endParaRPr>
          </a:p>
          <a:p>
            <a:pPr marL="571500" lvl="3" algn="just">
              <a:buClr>
                <a:schemeClr val="tx1"/>
              </a:buClr>
            </a:pPr>
            <a:endParaRPr lang="en-US" sz="35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D4192-2753-4076-A185-6990D7EA4EDA}" type="slidenum">
              <a:rPr lang="en-US" smtClean="0"/>
              <a:t>1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F88A6-7085-4034-9183-7DDB7227ED7B}" type="datetime1">
              <a:rPr lang="en-US" smtClean="0"/>
              <a:t>11/6/2018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381000" y="685800"/>
            <a:ext cx="8458200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5812" y="762000"/>
            <a:ext cx="4167188" cy="22014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152400" y="2971800"/>
            <a:ext cx="8610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dirty="0"/>
              <a:t>The centrifugal clutches are </a:t>
            </a:r>
            <a:r>
              <a:rPr lang="en-US" sz="2000" dirty="0" smtClean="0"/>
              <a:t>used on the </a:t>
            </a:r>
            <a:r>
              <a:rPr lang="en-US" sz="2000" dirty="0"/>
              <a:t>motor pulleys. It consists of </a:t>
            </a:r>
            <a:r>
              <a:rPr lang="en-US" sz="2000" dirty="0" smtClean="0"/>
              <a:t>a number </a:t>
            </a:r>
            <a:r>
              <a:rPr lang="en-US" sz="2000" dirty="0"/>
              <a:t>of shoes on the inside of a rim of the pulley, as shown in Fig</a:t>
            </a:r>
            <a:r>
              <a:rPr lang="en-US" sz="2000" dirty="0" smtClean="0"/>
              <a:t>.</a:t>
            </a: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2884" y="3524250"/>
            <a:ext cx="2333625" cy="264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304800" y="3810000"/>
            <a:ext cx="5410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2000" i="1" dirty="0" smtClean="0">
                <a:solidFill>
                  <a:schemeClr val="tx2"/>
                </a:solidFill>
              </a:rPr>
              <a:t>To determine </a:t>
            </a:r>
            <a:r>
              <a:rPr lang="en-US" sz="2000" i="1" dirty="0">
                <a:solidFill>
                  <a:schemeClr val="tx2"/>
                </a:solidFill>
              </a:rPr>
              <a:t>the mass </a:t>
            </a:r>
            <a:r>
              <a:rPr lang="en-US" sz="2000" i="1" dirty="0" smtClean="0">
                <a:solidFill>
                  <a:schemeClr val="tx2"/>
                </a:solidFill>
              </a:rPr>
              <a:t>of </a:t>
            </a:r>
            <a:r>
              <a:rPr lang="en-US" sz="2000" i="1" dirty="0">
                <a:solidFill>
                  <a:schemeClr val="tx2"/>
                </a:solidFill>
              </a:rPr>
              <a:t>the shoes</a:t>
            </a: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4179332"/>
            <a:ext cx="4219575" cy="2105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33916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152400"/>
            <a:ext cx="8763000" cy="609599"/>
          </a:xfrm>
        </p:spPr>
        <p:txBody>
          <a:bodyPr>
            <a:normAutofit/>
          </a:bodyPr>
          <a:lstStyle/>
          <a:p>
            <a:r>
              <a:rPr lang="en-US" sz="1800" i="1" dirty="0" smtClean="0"/>
              <a:t>Theory of machines						</a:t>
            </a:r>
            <a:r>
              <a:rPr lang="en-US" sz="1800" i="1" dirty="0" err="1" smtClean="0"/>
              <a:t>Wessam</a:t>
            </a:r>
            <a:r>
              <a:rPr lang="en-US" sz="1800" i="1" dirty="0" smtClean="0"/>
              <a:t> Al </a:t>
            </a:r>
            <a:r>
              <a:rPr lang="en-US" sz="1800" i="1" dirty="0" err="1" smtClean="0"/>
              <a:t>Azzawi</a:t>
            </a:r>
            <a:endParaRPr lang="en-US" sz="1800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762000"/>
            <a:ext cx="8382000" cy="5715000"/>
          </a:xfrm>
        </p:spPr>
        <p:txBody>
          <a:bodyPr>
            <a:normAutofit/>
          </a:bodyPr>
          <a:lstStyle/>
          <a:p>
            <a:pPr algn="l"/>
            <a:r>
              <a:rPr lang="en-US" sz="2400" i="1" dirty="0" smtClean="0">
                <a:solidFill>
                  <a:srgbClr val="FF0000"/>
                </a:solidFill>
              </a:rPr>
              <a:t>Friction:</a:t>
            </a:r>
          </a:p>
          <a:p>
            <a:pPr marL="519113" lvl="3" indent="-342900" algn="just"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sz="2200" i="1" dirty="0" smtClean="0">
                <a:solidFill>
                  <a:schemeClr val="tx2"/>
                </a:solidFill>
              </a:rPr>
              <a:t>Velocity ratio</a:t>
            </a:r>
          </a:p>
          <a:p>
            <a:pPr marL="681038" lvl="3" algn="just">
              <a:buClr>
                <a:schemeClr val="tx2"/>
              </a:buClr>
            </a:pPr>
            <a:r>
              <a:rPr lang="en-US" sz="2200" dirty="0">
                <a:solidFill>
                  <a:schemeClr val="tx2"/>
                </a:solidFill>
              </a:rPr>
              <a:t>It is the ratio between the velocities of the driver and the follower or </a:t>
            </a:r>
            <a:r>
              <a:rPr lang="en-US" sz="2200" dirty="0" smtClean="0">
                <a:solidFill>
                  <a:schemeClr val="tx2"/>
                </a:solidFill>
              </a:rPr>
              <a:t>driven</a:t>
            </a:r>
            <a:r>
              <a:rPr lang="en-US" sz="2200" i="1" dirty="0" smtClean="0">
                <a:solidFill>
                  <a:schemeClr val="tx2"/>
                </a:solidFill>
              </a:rPr>
              <a:t>.</a:t>
            </a:r>
          </a:p>
          <a:p>
            <a:pPr marL="681038" lvl="3" algn="just">
              <a:buClr>
                <a:schemeClr val="tx2"/>
              </a:buClr>
            </a:pPr>
            <a:r>
              <a:rPr lang="en-US" sz="2200" dirty="0" smtClean="0">
                <a:solidFill>
                  <a:schemeClr val="tx1"/>
                </a:solidFill>
              </a:rPr>
              <a:t>Let	</a:t>
            </a:r>
            <a:r>
              <a:rPr lang="en-US" sz="2200" i="1" dirty="0" smtClean="0">
                <a:solidFill>
                  <a:schemeClr val="tx1"/>
                </a:solidFill>
              </a:rPr>
              <a:t>d</a:t>
            </a:r>
            <a:r>
              <a:rPr lang="en-US" sz="2200" i="1" baseline="-25000" dirty="0">
                <a:solidFill>
                  <a:schemeClr val="tx1"/>
                </a:solidFill>
              </a:rPr>
              <a:t>1</a:t>
            </a:r>
            <a:r>
              <a:rPr lang="en-US" sz="2200" i="1" dirty="0" smtClean="0">
                <a:solidFill>
                  <a:schemeClr val="tx1"/>
                </a:solidFill>
              </a:rPr>
              <a:t> </a:t>
            </a:r>
            <a:r>
              <a:rPr lang="en-US" sz="2200" i="1" dirty="0">
                <a:solidFill>
                  <a:schemeClr val="tx1"/>
                </a:solidFill>
              </a:rPr>
              <a:t>= Diameter of the </a:t>
            </a:r>
            <a:r>
              <a:rPr lang="en-US" sz="2200" i="1" dirty="0" smtClean="0">
                <a:solidFill>
                  <a:schemeClr val="tx1"/>
                </a:solidFill>
              </a:rPr>
              <a:t>driver,</a:t>
            </a:r>
          </a:p>
          <a:p>
            <a:pPr marL="1828800" algn="l"/>
            <a:r>
              <a:rPr lang="en-US" sz="2200" i="1" dirty="0" smtClean="0">
                <a:solidFill>
                  <a:schemeClr val="tx1"/>
                </a:solidFill>
              </a:rPr>
              <a:t>d</a:t>
            </a:r>
            <a:r>
              <a:rPr lang="en-US" sz="2200" i="1" baseline="-25000" dirty="0" smtClean="0">
                <a:solidFill>
                  <a:schemeClr val="tx1"/>
                </a:solidFill>
              </a:rPr>
              <a:t>2</a:t>
            </a:r>
            <a:r>
              <a:rPr lang="en-US" sz="2200" i="1" dirty="0" smtClean="0">
                <a:solidFill>
                  <a:schemeClr val="tx1"/>
                </a:solidFill>
              </a:rPr>
              <a:t> = Diameter of the follower,</a:t>
            </a:r>
          </a:p>
          <a:p>
            <a:pPr marL="1887538" lvl="8" algn="just">
              <a:buClr>
                <a:schemeClr val="tx2"/>
              </a:buClr>
            </a:pPr>
            <a:r>
              <a:rPr lang="en-US" i="1" dirty="0" smtClean="0">
                <a:solidFill>
                  <a:schemeClr val="tx1"/>
                </a:solidFill>
              </a:rPr>
              <a:t>N</a:t>
            </a:r>
            <a:r>
              <a:rPr lang="en-US" sz="2200" i="1" baseline="-25000" dirty="0">
                <a:solidFill>
                  <a:schemeClr val="tx1"/>
                </a:solidFill>
              </a:rPr>
              <a:t>1</a:t>
            </a:r>
            <a:r>
              <a:rPr lang="en-US" i="1" dirty="0" smtClean="0">
                <a:solidFill>
                  <a:schemeClr val="tx1"/>
                </a:solidFill>
              </a:rPr>
              <a:t> </a:t>
            </a:r>
            <a:r>
              <a:rPr lang="en-US" i="1" dirty="0">
                <a:solidFill>
                  <a:schemeClr val="tx1"/>
                </a:solidFill>
              </a:rPr>
              <a:t>= Speed of the driver in </a:t>
            </a:r>
            <a:r>
              <a:rPr lang="en-US" i="1" dirty="0" err="1">
                <a:solidFill>
                  <a:schemeClr val="tx1"/>
                </a:solidFill>
              </a:rPr>
              <a:t>r.p.m</a:t>
            </a:r>
            <a:r>
              <a:rPr lang="en-US" i="1" dirty="0">
                <a:solidFill>
                  <a:schemeClr val="tx1"/>
                </a:solidFill>
              </a:rPr>
              <a:t>., and</a:t>
            </a:r>
          </a:p>
          <a:p>
            <a:pPr marL="1887538" lvl="8" algn="just">
              <a:buClr>
                <a:schemeClr val="tx2"/>
              </a:buClr>
            </a:pPr>
            <a:r>
              <a:rPr lang="en-US" i="1" dirty="0">
                <a:solidFill>
                  <a:schemeClr val="tx1"/>
                </a:solidFill>
              </a:rPr>
              <a:t>N</a:t>
            </a:r>
            <a:r>
              <a:rPr lang="en-US" sz="2200" i="1" baseline="-25000" dirty="0">
                <a:solidFill>
                  <a:schemeClr val="tx1"/>
                </a:solidFill>
              </a:rPr>
              <a:t>2</a:t>
            </a:r>
            <a:r>
              <a:rPr lang="en-US" i="1" dirty="0">
                <a:solidFill>
                  <a:schemeClr val="tx1"/>
                </a:solidFill>
              </a:rPr>
              <a:t> = Speed of the follower in </a:t>
            </a:r>
            <a:r>
              <a:rPr lang="en-US" i="1" dirty="0" err="1">
                <a:solidFill>
                  <a:schemeClr val="tx1"/>
                </a:solidFill>
              </a:rPr>
              <a:t>r.p.m</a:t>
            </a:r>
            <a:r>
              <a:rPr lang="en-US" i="1" dirty="0" smtClean="0">
                <a:solidFill>
                  <a:schemeClr val="tx1"/>
                </a:solidFill>
              </a:rPr>
              <a:t>.</a:t>
            </a:r>
          </a:p>
          <a:p>
            <a:pPr marL="631825" lvl="8" algn="l">
              <a:buClr>
                <a:schemeClr val="tx2"/>
              </a:buClr>
            </a:pPr>
            <a:r>
              <a:rPr lang="en-US" dirty="0" smtClean="0">
                <a:solidFill>
                  <a:schemeClr val="tx1"/>
                </a:solidFill>
              </a:rPr>
              <a:t>∴ Length of the belt that passes over the driver, in one minute</a:t>
            </a:r>
          </a:p>
          <a:p>
            <a:pPr marL="0" lvl="3" indent="-398462">
              <a:buClr>
                <a:schemeClr val="tx2"/>
              </a:buClr>
            </a:pPr>
            <a:r>
              <a:rPr lang="en-US" i="1" dirty="0" smtClean="0">
                <a:solidFill>
                  <a:srgbClr val="FF0000"/>
                </a:solidFill>
              </a:rPr>
              <a:t>= </a:t>
            </a:r>
            <a:r>
              <a:rPr lang="en-US" i="1" dirty="0">
                <a:solidFill>
                  <a:srgbClr val="FF0000"/>
                </a:solidFill>
              </a:rPr>
              <a:t>π d</a:t>
            </a:r>
            <a:r>
              <a:rPr lang="en-US" i="1" baseline="-25000" dirty="0">
                <a:solidFill>
                  <a:srgbClr val="FF0000"/>
                </a:solidFill>
              </a:rPr>
              <a:t>1</a:t>
            </a:r>
            <a:r>
              <a:rPr lang="en-US" i="1" dirty="0">
                <a:solidFill>
                  <a:srgbClr val="FF0000"/>
                </a:solidFill>
              </a:rPr>
              <a:t>.N</a:t>
            </a:r>
            <a:r>
              <a:rPr lang="en-US" i="1" baseline="-25000" dirty="0">
                <a:solidFill>
                  <a:srgbClr val="FF0000"/>
                </a:solidFill>
              </a:rPr>
              <a:t>1</a:t>
            </a:r>
          </a:p>
          <a:p>
            <a:pPr marL="865188" lvl="8" algn="just">
              <a:buClr>
                <a:schemeClr val="tx2"/>
              </a:buClr>
            </a:pPr>
            <a:r>
              <a:rPr lang="en-US" dirty="0">
                <a:solidFill>
                  <a:schemeClr val="tx1"/>
                </a:solidFill>
              </a:rPr>
              <a:t>Similarly, length of the belt that passes over </a:t>
            </a:r>
            <a:r>
              <a:rPr lang="en-US" dirty="0" smtClean="0">
                <a:solidFill>
                  <a:schemeClr val="tx1"/>
                </a:solidFill>
              </a:rPr>
              <a:t>the follower  </a:t>
            </a:r>
            <a:r>
              <a:rPr lang="en-US" i="1" dirty="0" smtClean="0">
                <a:solidFill>
                  <a:srgbClr val="FF0000"/>
                </a:solidFill>
              </a:rPr>
              <a:t>= </a:t>
            </a:r>
            <a:r>
              <a:rPr lang="en-US" i="1" dirty="0">
                <a:solidFill>
                  <a:srgbClr val="FF0000"/>
                </a:solidFill>
              </a:rPr>
              <a:t>π d</a:t>
            </a:r>
            <a:r>
              <a:rPr lang="en-US" i="1" baseline="-25000" dirty="0">
                <a:solidFill>
                  <a:srgbClr val="FF0000"/>
                </a:solidFill>
              </a:rPr>
              <a:t>2</a:t>
            </a:r>
            <a:r>
              <a:rPr lang="en-US" i="1" dirty="0">
                <a:solidFill>
                  <a:srgbClr val="FF0000"/>
                </a:solidFill>
              </a:rPr>
              <a:t> . N</a:t>
            </a:r>
            <a:r>
              <a:rPr lang="en-US" i="1" baseline="-25000" dirty="0">
                <a:solidFill>
                  <a:srgbClr val="FF0000"/>
                </a:solidFill>
              </a:rPr>
              <a:t>2</a:t>
            </a:r>
          </a:p>
          <a:p>
            <a:pPr marL="865188" lvl="8" algn="just">
              <a:buClr>
                <a:schemeClr val="tx2"/>
              </a:buClr>
            </a:pP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i="1" dirty="0">
                <a:solidFill>
                  <a:srgbClr val="FF0000"/>
                </a:solidFill>
              </a:rPr>
              <a:t>π </a:t>
            </a:r>
            <a:r>
              <a:rPr lang="en-US" i="1" dirty="0" smtClean="0">
                <a:solidFill>
                  <a:srgbClr val="FF0000"/>
                </a:solidFill>
              </a:rPr>
              <a:t>d</a:t>
            </a:r>
            <a:r>
              <a:rPr lang="en-US" i="1" baseline="-25000" dirty="0" smtClean="0">
                <a:solidFill>
                  <a:srgbClr val="FF0000"/>
                </a:solidFill>
              </a:rPr>
              <a:t>1</a:t>
            </a:r>
            <a:r>
              <a:rPr lang="en-US" i="1" dirty="0" smtClean="0">
                <a:solidFill>
                  <a:srgbClr val="FF0000"/>
                </a:solidFill>
              </a:rPr>
              <a:t>.N</a:t>
            </a:r>
            <a:r>
              <a:rPr lang="en-US" i="1" baseline="-25000" dirty="0" smtClean="0">
                <a:solidFill>
                  <a:srgbClr val="FF0000"/>
                </a:solidFill>
              </a:rPr>
              <a:t>1 </a:t>
            </a:r>
            <a:r>
              <a:rPr lang="en-US" i="1" dirty="0" smtClean="0">
                <a:solidFill>
                  <a:srgbClr val="FF0000"/>
                </a:solidFill>
              </a:rPr>
              <a:t>= </a:t>
            </a:r>
            <a:r>
              <a:rPr lang="en-US" i="1" dirty="0">
                <a:solidFill>
                  <a:srgbClr val="FF0000"/>
                </a:solidFill>
              </a:rPr>
              <a:t>π d</a:t>
            </a:r>
            <a:r>
              <a:rPr lang="en-US" i="1" baseline="-25000" dirty="0">
                <a:solidFill>
                  <a:srgbClr val="FF0000"/>
                </a:solidFill>
              </a:rPr>
              <a:t>2</a:t>
            </a:r>
            <a:r>
              <a:rPr lang="en-US" i="1" dirty="0">
                <a:solidFill>
                  <a:srgbClr val="FF0000"/>
                </a:solidFill>
              </a:rPr>
              <a:t> . </a:t>
            </a:r>
            <a:r>
              <a:rPr lang="en-US" i="1" dirty="0" smtClean="0">
                <a:solidFill>
                  <a:srgbClr val="FF0000"/>
                </a:solidFill>
              </a:rPr>
              <a:t>N</a:t>
            </a:r>
            <a:r>
              <a:rPr lang="en-US" i="1" baseline="-25000" dirty="0" smtClean="0">
                <a:solidFill>
                  <a:srgbClr val="FF0000"/>
                </a:solidFill>
              </a:rPr>
              <a:t>2 </a:t>
            </a:r>
            <a:r>
              <a:rPr lang="en-US" i="1" dirty="0" smtClean="0">
                <a:solidFill>
                  <a:srgbClr val="FF0000"/>
                </a:solidFill>
              </a:rPr>
              <a:t>    </a:t>
            </a:r>
            <a:r>
              <a:rPr lang="en-US" dirty="0" smtClean="0">
                <a:solidFill>
                  <a:srgbClr val="FF0000"/>
                </a:solidFill>
                <a:sym typeface="Wingdings" panose="05000000000000000000" pitchFamily="2" charset="2"/>
              </a:rPr>
              <a:t></a:t>
            </a:r>
            <a:r>
              <a:rPr lang="en-US" i="1" dirty="0" smtClean="0">
                <a:solidFill>
                  <a:srgbClr val="FF0000"/>
                </a:solidFill>
              </a:rPr>
              <a:t>	 </a:t>
            </a:r>
            <a:endParaRPr lang="en-US" i="1" baseline="-25000" dirty="0">
              <a:solidFill>
                <a:srgbClr val="FF0000"/>
              </a:solidFill>
            </a:endParaRPr>
          </a:p>
          <a:p>
            <a:pPr marL="2462212" lvl="8" algn="just">
              <a:buClr>
                <a:schemeClr val="tx2"/>
              </a:buClr>
            </a:pPr>
            <a:endParaRPr lang="en-US" i="1" baseline="-25000" dirty="0">
              <a:solidFill>
                <a:srgbClr val="FF0000"/>
              </a:solidFill>
            </a:endParaRPr>
          </a:p>
          <a:p>
            <a:pPr marL="919163" lvl="8" algn="just">
              <a:buClr>
                <a:schemeClr val="tx2"/>
              </a:buClr>
            </a:pPr>
            <a:r>
              <a:rPr lang="en-US" dirty="0">
                <a:solidFill>
                  <a:schemeClr val="tx1"/>
                </a:solidFill>
              </a:rPr>
              <a:t>If </a:t>
            </a:r>
            <a:r>
              <a:rPr lang="en-US" dirty="0" smtClean="0">
                <a:solidFill>
                  <a:schemeClr val="tx1"/>
                </a:solidFill>
              </a:rPr>
              <a:t>thickness </a:t>
            </a:r>
            <a:r>
              <a:rPr lang="en-US" dirty="0">
                <a:solidFill>
                  <a:schemeClr val="tx1"/>
                </a:solidFill>
              </a:rPr>
              <a:t>of the belt (t) is considered</a:t>
            </a:r>
            <a:r>
              <a:rPr lang="en-US" dirty="0" smtClean="0">
                <a:solidFill>
                  <a:schemeClr val="tx1"/>
                </a:solidFill>
              </a:rPr>
              <a:t>, then </a:t>
            </a:r>
            <a:r>
              <a:rPr lang="en-US" dirty="0">
                <a:solidFill>
                  <a:schemeClr val="tx1"/>
                </a:solidFill>
              </a:rPr>
              <a:t>velocity ratio,</a:t>
            </a:r>
          </a:p>
          <a:p>
            <a:pPr marL="968375" lvl="4" indent="-334963" algn="just">
              <a:buClr>
                <a:schemeClr val="tx2"/>
              </a:buClr>
              <a:buFont typeface="+mj-lt"/>
              <a:buAutoNum type="arabicPeriod"/>
            </a:pPr>
            <a:endParaRPr lang="en-US" dirty="0" smtClean="0">
              <a:solidFill>
                <a:schemeClr val="tx1"/>
              </a:solidFill>
            </a:endParaRPr>
          </a:p>
          <a:p>
            <a:pPr marL="968375" lvl="4" indent="-334963" algn="just">
              <a:buClr>
                <a:schemeClr val="tx2"/>
              </a:buClr>
              <a:buFont typeface="+mj-lt"/>
              <a:buAutoNum type="arabicPeriod"/>
            </a:pPr>
            <a:endParaRPr lang="en-US" i="1" dirty="0" smtClean="0">
              <a:solidFill>
                <a:schemeClr val="tx2"/>
              </a:solidFill>
            </a:endParaRPr>
          </a:p>
          <a:p>
            <a:pPr marL="968375" lvl="4" indent="-334963" algn="just">
              <a:buClr>
                <a:schemeClr val="tx2"/>
              </a:buClr>
              <a:buFont typeface="+mj-lt"/>
              <a:buAutoNum type="arabicPeriod"/>
            </a:pPr>
            <a:endParaRPr lang="en-US" i="1" dirty="0">
              <a:solidFill>
                <a:schemeClr val="tx2"/>
              </a:solidFill>
            </a:endParaRPr>
          </a:p>
          <a:p>
            <a:pPr marL="1092200" lvl="3" indent="-342900" algn="just">
              <a:buClr>
                <a:schemeClr val="tx2"/>
              </a:buClr>
              <a:buFont typeface="Wingdings" panose="05000000000000000000" pitchFamily="2" charset="2"/>
              <a:buChar char="§"/>
            </a:pPr>
            <a:endParaRPr lang="en-US" dirty="0" smtClean="0">
              <a:solidFill>
                <a:schemeClr val="tx1"/>
              </a:solidFill>
            </a:endParaRPr>
          </a:p>
          <a:p>
            <a:pPr marL="914400" lvl="3" indent="-342900" algn="just">
              <a:buClr>
                <a:schemeClr val="tx1"/>
              </a:buClr>
              <a:buFont typeface="Wingdings" panose="05000000000000000000" pitchFamily="2" charset="2"/>
              <a:buChar char="§"/>
            </a:pPr>
            <a:endParaRPr lang="en-US" sz="3500" dirty="0" smtClean="0">
              <a:solidFill>
                <a:schemeClr val="tx1"/>
              </a:solidFill>
            </a:endParaRPr>
          </a:p>
          <a:p>
            <a:pPr marL="914400" lvl="3" indent="-342900" algn="just">
              <a:buClr>
                <a:schemeClr val="tx1"/>
              </a:buClr>
              <a:buFont typeface="Wingdings" panose="05000000000000000000" pitchFamily="2" charset="2"/>
              <a:buChar char="§"/>
            </a:pPr>
            <a:endParaRPr lang="en-US" sz="3500" dirty="0">
              <a:solidFill>
                <a:schemeClr val="tx1"/>
              </a:solidFill>
            </a:endParaRPr>
          </a:p>
          <a:p>
            <a:pPr marL="571500" lvl="3" algn="just">
              <a:buClr>
                <a:schemeClr val="tx1"/>
              </a:buClr>
            </a:pPr>
            <a:endParaRPr lang="en-US" sz="35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D4192-2753-4076-A185-6990D7EA4EDA}" type="slidenum">
              <a:rPr lang="en-US" smtClean="0"/>
              <a:t>10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F88A6-7085-4034-9183-7DDB7227ED7B}" type="datetime1">
              <a:rPr lang="en-US" smtClean="0"/>
              <a:t>11/6/2018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381000" y="685800"/>
            <a:ext cx="8458200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30955" y="4876800"/>
            <a:ext cx="1122045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5115" y="5486400"/>
            <a:ext cx="1394085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11883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152400"/>
            <a:ext cx="8763000" cy="609599"/>
          </a:xfrm>
        </p:spPr>
        <p:txBody>
          <a:bodyPr>
            <a:normAutofit/>
          </a:bodyPr>
          <a:lstStyle/>
          <a:p>
            <a:r>
              <a:rPr lang="en-US" sz="1800" i="1" dirty="0" smtClean="0"/>
              <a:t>Theory of machines						</a:t>
            </a:r>
            <a:r>
              <a:rPr lang="en-US" sz="1800" i="1" dirty="0" err="1" smtClean="0"/>
              <a:t>Wessam</a:t>
            </a:r>
            <a:r>
              <a:rPr lang="en-US" sz="1800" i="1" dirty="0" smtClean="0"/>
              <a:t> Al </a:t>
            </a:r>
            <a:r>
              <a:rPr lang="en-US" sz="1800" i="1" dirty="0" err="1" smtClean="0"/>
              <a:t>Azzawi</a:t>
            </a:r>
            <a:endParaRPr lang="en-US" sz="1800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762000"/>
            <a:ext cx="8382000" cy="5715000"/>
          </a:xfrm>
        </p:spPr>
        <p:txBody>
          <a:bodyPr>
            <a:normAutofit/>
          </a:bodyPr>
          <a:lstStyle/>
          <a:p>
            <a:pPr algn="l"/>
            <a:r>
              <a:rPr lang="en-US" sz="2400" i="1" dirty="0" smtClean="0">
                <a:solidFill>
                  <a:srgbClr val="FF0000"/>
                </a:solidFill>
              </a:rPr>
              <a:t>Friction:</a:t>
            </a:r>
          </a:p>
          <a:p>
            <a:pPr marL="519113" lvl="3" indent="-342900" algn="just"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sz="2200" i="1" dirty="0" smtClean="0">
                <a:solidFill>
                  <a:schemeClr val="tx2"/>
                </a:solidFill>
              </a:rPr>
              <a:t>Velocity </a:t>
            </a:r>
            <a:r>
              <a:rPr lang="en-US" sz="2200" i="1" dirty="0">
                <a:solidFill>
                  <a:schemeClr val="tx2"/>
                </a:solidFill>
              </a:rPr>
              <a:t>Ratio of a Compound Belt </a:t>
            </a:r>
            <a:r>
              <a:rPr lang="en-US" sz="2200" i="1" dirty="0" smtClean="0">
                <a:solidFill>
                  <a:schemeClr val="tx2"/>
                </a:solidFill>
              </a:rPr>
              <a:t>Drive</a:t>
            </a:r>
          </a:p>
          <a:p>
            <a:pPr marL="176213" lvl="3" algn="just">
              <a:buClr>
                <a:schemeClr val="tx2"/>
              </a:buClr>
            </a:pPr>
            <a:r>
              <a:rPr lang="en-US" dirty="0">
                <a:solidFill>
                  <a:schemeClr val="tx1"/>
                </a:solidFill>
              </a:rPr>
              <a:t>Sometimes the power is transmitted from one shaft to another, through a number of pulleys </a:t>
            </a:r>
            <a:r>
              <a:rPr lang="en-US" dirty="0" smtClean="0">
                <a:solidFill>
                  <a:schemeClr val="tx1"/>
                </a:solidFill>
              </a:rPr>
              <a:t>as shown </a:t>
            </a:r>
            <a:r>
              <a:rPr lang="en-US" dirty="0">
                <a:solidFill>
                  <a:schemeClr val="tx1"/>
                </a:solidFill>
              </a:rPr>
              <a:t>in Fig.</a:t>
            </a:r>
            <a:endParaRPr lang="en-US" dirty="0">
              <a:solidFill>
                <a:schemeClr val="tx1"/>
              </a:solidFill>
            </a:endParaRPr>
          </a:p>
          <a:p>
            <a:pPr marL="968375" lvl="4" indent="-334963" algn="just">
              <a:buClr>
                <a:schemeClr val="tx2"/>
              </a:buClr>
              <a:buFont typeface="+mj-lt"/>
              <a:buAutoNum type="arabicPeriod"/>
            </a:pPr>
            <a:endParaRPr lang="en-US" dirty="0" smtClean="0">
              <a:solidFill>
                <a:schemeClr val="tx1"/>
              </a:solidFill>
            </a:endParaRPr>
          </a:p>
          <a:p>
            <a:pPr marL="968375" lvl="4" indent="-334963" algn="just">
              <a:buClr>
                <a:schemeClr val="tx2"/>
              </a:buClr>
              <a:buFont typeface="+mj-lt"/>
              <a:buAutoNum type="arabicPeriod"/>
            </a:pPr>
            <a:endParaRPr lang="en-US" i="1" dirty="0" smtClean="0">
              <a:solidFill>
                <a:schemeClr val="tx2"/>
              </a:solidFill>
            </a:endParaRPr>
          </a:p>
          <a:p>
            <a:pPr marL="968375" lvl="4" indent="-334963" algn="just">
              <a:buClr>
                <a:schemeClr val="tx2"/>
              </a:buClr>
              <a:buFont typeface="+mj-lt"/>
              <a:buAutoNum type="arabicPeriod"/>
            </a:pPr>
            <a:endParaRPr lang="en-US" i="1" dirty="0">
              <a:solidFill>
                <a:schemeClr val="tx2"/>
              </a:solidFill>
            </a:endParaRPr>
          </a:p>
          <a:p>
            <a:pPr marL="1092200" lvl="3" indent="-342900" algn="just">
              <a:buClr>
                <a:schemeClr val="tx2"/>
              </a:buClr>
              <a:buFont typeface="Wingdings" panose="05000000000000000000" pitchFamily="2" charset="2"/>
              <a:buChar char="§"/>
            </a:pPr>
            <a:endParaRPr lang="en-US" dirty="0" smtClean="0">
              <a:solidFill>
                <a:schemeClr val="tx1"/>
              </a:solidFill>
            </a:endParaRPr>
          </a:p>
          <a:p>
            <a:pPr marL="914400" lvl="3" indent="-342900" algn="just">
              <a:buClr>
                <a:schemeClr val="tx1"/>
              </a:buClr>
              <a:buFont typeface="Wingdings" panose="05000000000000000000" pitchFamily="2" charset="2"/>
              <a:buChar char="§"/>
            </a:pPr>
            <a:endParaRPr lang="en-US" sz="3500" dirty="0" smtClean="0">
              <a:solidFill>
                <a:schemeClr val="tx1"/>
              </a:solidFill>
            </a:endParaRPr>
          </a:p>
          <a:p>
            <a:pPr marL="914400" lvl="3" indent="-342900" algn="just">
              <a:buClr>
                <a:schemeClr val="tx1"/>
              </a:buClr>
              <a:buFont typeface="Wingdings" panose="05000000000000000000" pitchFamily="2" charset="2"/>
              <a:buChar char="§"/>
            </a:pPr>
            <a:endParaRPr lang="en-US" sz="3500" dirty="0">
              <a:solidFill>
                <a:schemeClr val="tx1"/>
              </a:solidFill>
            </a:endParaRPr>
          </a:p>
          <a:p>
            <a:pPr marL="571500" lvl="3" algn="just">
              <a:buClr>
                <a:schemeClr val="tx1"/>
              </a:buClr>
            </a:pPr>
            <a:endParaRPr lang="en-US" sz="35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D4192-2753-4076-A185-6990D7EA4EDA}" type="slidenum">
              <a:rPr lang="en-US" smtClean="0"/>
              <a:t>11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F88A6-7085-4034-9183-7DDB7227ED7B}" type="datetime1">
              <a:rPr lang="en-US" smtClean="0"/>
              <a:t>11/6/2018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381000" y="685800"/>
            <a:ext cx="8458200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5875" y="2514600"/>
            <a:ext cx="4569725" cy="3239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23545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152400"/>
            <a:ext cx="8763000" cy="609599"/>
          </a:xfrm>
        </p:spPr>
        <p:txBody>
          <a:bodyPr>
            <a:normAutofit/>
          </a:bodyPr>
          <a:lstStyle/>
          <a:p>
            <a:r>
              <a:rPr lang="en-US" sz="1800" i="1" dirty="0" smtClean="0"/>
              <a:t>Theory of machines						</a:t>
            </a:r>
            <a:r>
              <a:rPr lang="en-US" sz="1800" i="1" dirty="0" err="1" smtClean="0"/>
              <a:t>Wessam</a:t>
            </a:r>
            <a:r>
              <a:rPr lang="en-US" sz="1800" i="1" dirty="0" smtClean="0"/>
              <a:t> Al </a:t>
            </a:r>
            <a:r>
              <a:rPr lang="en-US" sz="1800" i="1" dirty="0" err="1" smtClean="0"/>
              <a:t>Azzawi</a:t>
            </a:r>
            <a:endParaRPr lang="en-US" sz="1800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762000"/>
            <a:ext cx="8382000" cy="5715000"/>
          </a:xfrm>
        </p:spPr>
        <p:txBody>
          <a:bodyPr>
            <a:normAutofit/>
          </a:bodyPr>
          <a:lstStyle/>
          <a:p>
            <a:pPr algn="l"/>
            <a:r>
              <a:rPr lang="en-US" sz="2400" i="1" dirty="0" smtClean="0">
                <a:solidFill>
                  <a:srgbClr val="FF0000"/>
                </a:solidFill>
              </a:rPr>
              <a:t>Friction:</a:t>
            </a:r>
          </a:p>
          <a:p>
            <a:pPr marL="519113" lvl="3" indent="-342900" algn="just"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sz="2200" i="1" dirty="0" smtClean="0">
                <a:solidFill>
                  <a:schemeClr val="tx2"/>
                </a:solidFill>
              </a:rPr>
              <a:t>Velocity </a:t>
            </a:r>
            <a:r>
              <a:rPr lang="en-US" sz="2200" i="1" dirty="0">
                <a:solidFill>
                  <a:schemeClr val="tx2"/>
                </a:solidFill>
              </a:rPr>
              <a:t>Ratio of a Compound Belt </a:t>
            </a:r>
            <a:r>
              <a:rPr lang="en-US" sz="2200" i="1" dirty="0" smtClean="0">
                <a:solidFill>
                  <a:schemeClr val="tx2"/>
                </a:solidFill>
              </a:rPr>
              <a:t>Drive</a:t>
            </a:r>
          </a:p>
          <a:p>
            <a:pPr marL="176213" lvl="3" algn="just">
              <a:buClr>
                <a:schemeClr val="tx2"/>
              </a:buClr>
            </a:pPr>
            <a:r>
              <a:rPr lang="en-US" dirty="0">
                <a:solidFill>
                  <a:schemeClr val="tx1"/>
                </a:solidFill>
              </a:rPr>
              <a:t>Consider a pulley 1 driving the pulley 2. Since the pulleys 2 and 3 are keyed to </a:t>
            </a:r>
            <a:r>
              <a:rPr lang="en-US" dirty="0" smtClean="0">
                <a:solidFill>
                  <a:schemeClr val="tx1"/>
                </a:solidFill>
              </a:rPr>
              <a:t>the same </a:t>
            </a:r>
            <a:r>
              <a:rPr lang="en-US" dirty="0">
                <a:solidFill>
                  <a:schemeClr val="tx1"/>
                </a:solidFill>
              </a:rPr>
              <a:t>shaft, therefore the pulley 1 also drives the pulley 3 which, in turn, drives the pulley </a:t>
            </a:r>
            <a:r>
              <a:rPr lang="en-US" dirty="0" smtClean="0">
                <a:solidFill>
                  <a:schemeClr val="tx1"/>
                </a:solidFill>
              </a:rPr>
              <a:t>4.</a:t>
            </a:r>
          </a:p>
          <a:p>
            <a:pPr marL="176213" lvl="3" algn="just">
              <a:buClr>
                <a:schemeClr val="tx2"/>
              </a:buClr>
            </a:pPr>
            <a:endParaRPr lang="en-US" i="1" dirty="0">
              <a:solidFill>
                <a:schemeClr val="tx2"/>
              </a:solidFill>
            </a:endParaRPr>
          </a:p>
          <a:p>
            <a:pPr marL="1092200" lvl="3" indent="-342900" algn="just">
              <a:buClr>
                <a:schemeClr val="tx2"/>
              </a:buClr>
              <a:buFont typeface="Wingdings" panose="05000000000000000000" pitchFamily="2" charset="2"/>
              <a:buChar char="§"/>
            </a:pPr>
            <a:endParaRPr lang="en-US" dirty="0" smtClean="0">
              <a:solidFill>
                <a:schemeClr val="tx1"/>
              </a:solidFill>
            </a:endParaRPr>
          </a:p>
          <a:p>
            <a:pPr marL="914400" lvl="3" indent="-342900" algn="just">
              <a:buClr>
                <a:schemeClr val="tx1"/>
              </a:buClr>
              <a:buFont typeface="Wingdings" panose="05000000000000000000" pitchFamily="2" charset="2"/>
              <a:buChar char="§"/>
            </a:pPr>
            <a:endParaRPr lang="en-US" sz="3500" dirty="0" smtClean="0">
              <a:solidFill>
                <a:schemeClr val="tx1"/>
              </a:solidFill>
            </a:endParaRPr>
          </a:p>
          <a:p>
            <a:pPr marL="914400" lvl="3" indent="-342900" algn="just">
              <a:buClr>
                <a:schemeClr val="tx1"/>
              </a:buClr>
              <a:buFont typeface="Wingdings" panose="05000000000000000000" pitchFamily="2" charset="2"/>
              <a:buChar char="§"/>
            </a:pPr>
            <a:endParaRPr lang="en-US" sz="3500" dirty="0">
              <a:solidFill>
                <a:schemeClr val="tx1"/>
              </a:solidFill>
            </a:endParaRPr>
          </a:p>
          <a:p>
            <a:pPr marL="571500" lvl="3" algn="just">
              <a:buClr>
                <a:schemeClr val="tx1"/>
              </a:buClr>
            </a:pPr>
            <a:endParaRPr lang="en-US" sz="35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D4192-2753-4076-A185-6990D7EA4EDA}" type="slidenum">
              <a:rPr lang="en-US" smtClean="0"/>
              <a:t>12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F88A6-7085-4034-9183-7DDB7227ED7B}" type="datetime1">
              <a:rPr lang="en-US" smtClean="0"/>
              <a:t>11/6/2018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381000" y="685800"/>
            <a:ext cx="8458200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213" y="2638425"/>
            <a:ext cx="8029575" cy="3533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39905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152400"/>
            <a:ext cx="8763000" cy="609599"/>
          </a:xfrm>
        </p:spPr>
        <p:txBody>
          <a:bodyPr>
            <a:normAutofit/>
          </a:bodyPr>
          <a:lstStyle/>
          <a:p>
            <a:r>
              <a:rPr lang="en-US" sz="1800" i="1" dirty="0" smtClean="0"/>
              <a:t>Theory of machines						</a:t>
            </a:r>
            <a:r>
              <a:rPr lang="en-US" sz="1800" i="1" dirty="0" err="1" smtClean="0"/>
              <a:t>Wessam</a:t>
            </a:r>
            <a:r>
              <a:rPr lang="en-US" sz="1800" i="1" dirty="0" smtClean="0"/>
              <a:t> Al </a:t>
            </a:r>
            <a:r>
              <a:rPr lang="en-US" sz="1800" i="1" dirty="0" err="1" smtClean="0"/>
              <a:t>Azzawi</a:t>
            </a:r>
            <a:endParaRPr lang="en-US" sz="1800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762000"/>
            <a:ext cx="8382000" cy="5715000"/>
          </a:xfrm>
        </p:spPr>
        <p:txBody>
          <a:bodyPr>
            <a:normAutofit/>
          </a:bodyPr>
          <a:lstStyle/>
          <a:p>
            <a:pPr algn="l"/>
            <a:r>
              <a:rPr lang="en-US" sz="2400" i="1" dirty="0" smtClean="0">
                <a:solidFill>
                  <a:srgbClr val="FF0000"/>
                </a:solidFill>
              </a:rPr>
              <a:t>Friction:</a:t>
            </a:r>
          </a:p>
          <a:p>
            <a:pPr marL="519113" lvl="3" indent="-342900" algn="just"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sz="2200" i="1" dirty="0">
                <a:solidFill>
                  <a:schemeClr val="tx2"/>
                </a:solidFill>
              </a:rPr>
              <a:t>Slip of </a:t>
            </a:r>
            <a:r>
              <a:rPr lang="en-US" sz="2200" i="1" dirty="0" smtClean="0">
                <a:solidFill>
                  <a:schemeClr val="tx2"/>
                </a:solidFill>
              </a:rPr>
              <a:t>Belt</a:t>
            </a:r>
          </a:p>
          <a:p>
            <a:pPr marL="519113" lvl="3" indent="-342900" algn="just"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In the previous </a:t>
            </a:r>
            <a:r>
              <a:rPr lang="en-US" dirty="0" smtClean="0">
                <a:solidFill>
                  <a:schemeClr val="tx1"/>
                </a:solidFill>
              </a:rPr>
              <a:t>study </a:t>
            </a:r>
            <a:r>
              <a:rPr lang="en-US" dirty="0">
                <a:solidFill>
                  <a:schemeClr val="tx1"/>
                </a:solidFill>
              </a:rPr>
              <a:t>we </a:t>
            </a:r>
            <a:r>
              <a:rPr lang="en-US" dirty="0" smtClean="0">
                <a:solidFill>
                  <a:schemeClr val="tx1"/>
                </a:solidFill>
              </a:rPr>
              <a:t>assumed </a:t>
            </a:r>
            <a:r>
              <a:rPr lang="en-US" dirty="0">
                <a:solidFill>
                  <a:schemeClr val="tx1"/>
                </a:solidFill>
              </a:rPr>
              <a:t>a firm frictional grip between </a:t>
            </a:r>
            <a:r>
              <a:rPr lang="en-US" dirty="0" smtClean="0">
                <a:solidFill>
                  <a:schemeClr val="tx1"/>
                </a:solidFill>
              </a:rPr>
              <a:t>the belts </a:t>
            </a:r>
            <a:r>
              <a:rPr lang="en-US" dirty="0">
                <a:solidFill>
                  <a:schemeClr val="tx1"/>
                </a:solidFill>
              </a:rPr>
              <a:t>and the shafts. But sometimes, the frictional grip </a:t>
            </a:r>
            <a:r>
              <a:rPr lang="en-US" dirty="0" smtClean="0">
                <a:solidFill>
                  <a:schemeClr val="tx1"/>
                </a:solidFill>
              </a:rPr>
              <a:t>becomes insufficient</a:t>
            </a:r>
            <a:r>
              <a:rPr lang="en-US" dirty="0">
                <a:solidFill>
                  <a:schemeClr val="tx1"/>
                </a:solidFill>
              </a:rPr>
              <a:t>. This may cause </a:t>
            </a:r>
            <a:r>
              <a:rPr lang="en-US" dirty="0" smtClean="0">
                <a:solidFill>
                  <a:schemeClr val="tx1"/>
                </a:solidFill>
              </a:rPr>
              <a:t>forward </a:t>
            </a:r>
            <a:r>
              <a:rPr lang="en-US" dirty="0">
                <a:solidFill>
                  <a:schemeClr val="tx1"/>
                </a:solidFill>
              </a:rPr>
              <a:t>motion of the </a:t>
            </a:r>
            <a:r>
              <a:rPr lang="en-US" dirty="0" smtClean="0">
                <a:solidFill>
                  <a:schemeClr val="tx1"/>
                </a:solidFill>
              </a:rPr>
              <a:t>driver without </a:t>
            </a:r>
            <a:r>
              <a:rPr lang="en-US" dirty="0">
                <a:solidFill>
                  <a:schemeClr val="tx1"/>
                </a:solidFill>
              </a:rPr>
              <a:t>carrying the </a:t>
            </a:r>
            <a:r>
              <a:rPr lang="en-US" dirty="0" smtClean="0">
                <a:solidFill>
                  <a:schemeClr val="tx1"/>
                </a:solidFill>
              </a:rPr>
              <a:t>belt. </a:t>
            </a:r>
            <a:r>
              <a:rPr lang="en-US" dirty="0">
                <a:solidFill>
                  <a:schemeClr val="tx1"/>
                </a:solidFill>
              </a:rPr>
              <a:t>This </a:t>
            </a:r>
            <a:r>
              <a:rPr lang="en-US" dirty="0" smtClean="0">
                <a:solidFill>
                  <a:schemeClr val="tx1"/>
                </a:solidFill>
              </a:rPr>
              <a:t>also </a:t>
            </a:r>
            <a:r>
              <a:rPr lang="en-US" dirty="0">
                <a:solidFill>
                  <a:schemeClr val="tx1"/>
                </a:solidFill>
              </a:rPr>
              <a:t>cause </a:t>
            </a:r>
            <a:r>
              <a:rPr lang="en-US" dirty="0" smtClean="0">
                <a:solidFill>
                  <a:schemeClr val="tx1"/>
                </a:solidFill>
              </a:rPr>
              <a:t>some forward </a:t>
            </a:r>
            <a:r>
              <a:rPr lang="en-US" dirty="0">
                <a:solidFill>
                  <a:schemeClr val="tx1"/>
                </a:solidFill>
              </a:rPr>
              <a:t>motion of the belt without carrying the driven </a:t>
            </a:r>
            <a:r>
              <a:rPr lang="en-US" dirty="0" smtClean="0">
                <a:solidFill>
                  <a:schemeClr val="tx1"/>
                </a:solidFill>
              </a:rPr>
              <a:t>pulley with </a:t>
            </a:r>
            <a:r>
              <a:rPr lang="en-US" dirty="0">
                <a:solidFill>
                  <a:schemeClr val="tx1"/>
                </a:solidFill>
              </a:rPr>
              <a:t>it. This is called slip of the </a:t>
            </a:r>
            <a:r>
              <a:rPr lang="en-US" dirty="0" smtClean="0">
                <a:solidFill>
                  <a:schemeClr val="tx1"/>
                </a:solidFill>
              </a:rPr>
              <a:t>belt.</a:t>
            </a:r>
          </a:p>
          <a:p>
            <a:pPr marL="176213" lvl="3" algn="just">
              <a:buClr>
                <a:schemeClr val="tx2"/>
              </a:buClr>
            </a:pPr>
            <a:r>
              <a:rPr lang="en-US" dirty="0" smtClean="0">
                <a:solidFill>
                  <a:schemeClr val="tx1"/>
                </a:solidFill>
              </a:rPr>
              <a:t>	Let </a:t>
            </a:r>
            <a:r>
              <a:rPr lang="en-US" dirty="0">
                <a:solidFill>
                  <a:schemeClr val="tx1"/>
                </a:solidFill>
              </a:rPr>
              <a:t>s1 % = Slip between </a:t>
            </a:r>
            <a:r>
              <a:rPr lang="en-US" dirty="0" smtClean="0">
                <a:solidFill>
                  <a:schemeClr val="tx1"/>
                </a:solidFill>
              </a:rPr>
              <a:t>the driver </a:t>
            </a:r>
            <a:r>
              <a:rPr lang="en-US" dirty="0">
                <a:solidFill>
                  <a:schemeClr val="tx1"/>
                </a:solidFill>
              </a:rPr>
              <a:t>and the </a:t>
            </a:r>
            <a:r>
              <a:rPr lang="en-US" dirty="0" smtClean="0">
                <a:solidFill>
                  <a:schemeClr val="tx1"/>
                </a:solidFill>
              </a:rPr>
              <a:t>belt</a:t>
            </a:r>
          </a:p>
          <a:p>
            <a:pPr marL="176213" lvl="3" algn="just">
              <a:buClr>
                <a:schemeClr val="tx2"/>
              </a:buClr>
            </a:pPr>
            <a:endParaRPr lang="en-US" dirty="0" smtClean="0">
              <a:solidFill>
                <a:schemeClr val="tx1"/>
              </a:solidFill>
            </a:endParaRPr>
          </a:p>
          <a:p>
            <a:pPr marL="914400" lvl="3" indent="-342900" algn="just">
              <a:buClr>
                <a:schemeClr val="tx1"/>
              </a:buClr>
              <a:buFont typeface="Wingdings" panose="05000000000000000000" pitchFamily="2" charset="2"/>
              <a:buChar char="§"/>
            </a:pPr>
            <a:endParaRPr lang="en-US" sz="3500" dirty="0" smtClean="0">
              <a:solidFill>
                <a:schemeClr val="tx1"/>
              </a:solidFill>
            </a:endParaRPr>
          </a:p>
          <a:p>
            <a:pPr marL="914400" lvl="3" indent="-342900" algn="just">
              <a:buClr>
                <a:schemeClr val="tx1"/>
              </a:buClr>
              <a:buFont typeface="Wingdings" panose="05000000000000000000" pitchFamily="2" charset="2"/>
              <a:buChar char="§"/>
            </a:pPr>
            <a:endParaRPr lang="en-US" sz="3500" dirty="0">
              <a:solidFill>
                <a:schemeClr val="tx1"/>
              </a:solidFill>
            </a:endParaRPr>
          </a:p>
          <a:p>
            <a:pPr marL="571500" lvl="3" algn="just">
              <a:buClr>
                <a:schemeClr val="tx1"/>
              </a:buClr>
            </a:pPr>
            <a:endParaRPr lang="en-US" sz="35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D4192-2753-4076-A185-6990D7EA4EDA}" type="slidenum">
              <a:rPr lang="en-US" smtClean="0"/>
              <a:t>13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F88A6-7085-4034-9183-7DDB7227ED7B}" type="datetime1">
              <a:rPr lang="en-US" smtClean="0"/>
              <a:t>11/6/2018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381000" y="685800"/>
            <a:ext cx="8458200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3657599"/>
            <a:ext cx="7296150" cy="26998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65649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152400"/>
            <a:ext cx="8763000" cy="609599"/>
          </a:xfrm>
        </p:spPr>
        <p:txBody>
          <a:bodyPr>
            <a:normAutofit/>
          </a:bodyPr>
          <a:lstStyle/>
          <a:p>
            <a:r>
              <a:rPr lang="en-US" sz="1800" i="1" dirty="0" smtClean="0"/>
              <a:t>Theory of machines						</a:t>
            </a:r>
            <a:r>
              <a:rPr lang="en-US" sz="1800" i="1" dirty="0" err="1" smtClean="0"/>
              <a:t>Wessam</a:t>
            </a:r>
            <a:r>
              <a:rPr lang="en-US" sz="1800" i="1" dirty="0" smtClean="0"/>
              <a:t> Al </a:t>
            </a:r>
            <a:r>
              <a:rPr lang="en-US" sz="1800" i="1" dirty="0" err="1" smtClean="0"/>
              <a:t>Azzawi</a:t>
            </a:r>
            <a:endParaRPr lang="en-US" sz="1800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762000"/>
            <a:ext cx="8382000" cy="5715000"/>
          </a:xfrm>
        </p:spPr>
        <p:txBody>
          <a:bodyPr>
            <a:normAutofit/>
          </a:bodyPr>
          <a:lstStyle/>
          <a:p>
            <a:pPr algn="l"/>
            <a:r>
              <a:rPr lang="en-US" sz="2400" i="1" dirty="0" smtClean="0">
                <a:solidFill>
                  <a:srgbClr val="FF0000"/>
                </a:solidFill>
              </a:rPr>
              <a:t>Friction:</a:t>
            </a:r>
          </a:p>
          <a:p>
            <a:pPr marL="519113" lvl="3" indent="-342900" algn="just"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sz="2200" i="1" dirty="0">
                <a:solidFill>
                  <a:schemeClr val="tx2"/>
                </a:solidFill>
              </a:rPr>
              <a:t>Slip of </a:t>
            </a:r>
            <a:r>
              <a:rPr lang="en-US" sz="2200" i="1" dirty="0" smtClean="0">
                <a:solidFill>
                  <a:schemeClr val="tx2"/>
                </a:solidFill>
              </a:rPr>
              <a:t>Belt</a:t>
            </a:r>
          </a:p>
          <a:p>
            <a:pPr marL="176213" lvl="3" algn="just">
              <a:buClr>
                <a:schemeClr val="tx2"/>
              </a:buClr>
            </a:pPr>
            <a:endParaRPr lang="en-US" dirty="0" smtClean="0">
              <a:solidFill>
                <a:schemeClr val="tx1"/>
              </a:solidFill>
            </a:endParaRPr>
          </a:p>
          <a:p>
            <a:pPr marL="914400" lvl="3" indent="-342900" algn="just">
              <a:buClr>
                <a:schemeClr val="tx1"/>
              </a:buClr>
              <a:buFont typeface="Wingdings" panose="05000000000000000000" pitchFamily="2" charset="2"/>
              <a:buChar char="§"/>
            </a:pPr>
            <a:endParaRPr lang="en-US" sz="3500" dirty="0" smtClean="0">
              <a:solidFill>
                <a:schemeClr val="tx1"/>
              </a:solidFill>
            </a:endParaRPr>
          </a:p>
          <a:p>
            <a:pPr marL="914400" lvl="3" indent="-342900" algn="just">
              <a:buClr>
                <a:schemeClr val="tx1"/>
              </a:buClr>
              <a:buFont typeface="Wingdings" panose="05000000000000000000" pitchFamily="2" charset="2"/>
              <a:buChar char="§"/>
            </a:pPr>
            <a:endParaRPr lang="en-US" sz="3500" dirty="0">
              <a:solidFill>
                <a:schemeClr val="tx1"/>
              </a:solidFill>
            </a:endParaRPr>
          </a:p>
          <a:p>
            <a:pPr marL="571500" lvl="3" algn="just">
              <a:buClr>
                <a:schemeClr val="tx1"/>
              </a:buClr>
            </a:pPr>
            <a:endParaRPr lang="en-US" sz="35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D4192-2753-4076-A185-6990D7EA4EDA}" type="slidenum">
              <a:rPr lang="en-US" smtClean="0"/>
              <a:t>14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F88A6-7085-4034-9183-7DDB7227ED7B}" type="datetime1">
              <a:rPr lang="en-US" smtClean="0"/>
              <a:t>11/6/2018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381000" y="685800"/>
            <a:ext cx="8458200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275" y="1752600"/>
            <a:ext cx="7858125" cy="2613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9502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152400"/>
            <a:ext cx="8763000" cy="609599"/>
          </a:xfrm>
        </p:spPr>
        <p:txBody>
          <a:bodyPr>
            <a:normAutofit/>
          </a:bodyPr>
          <a:lstStyle/>
          <a:p>
            <a:r>
              <a:rPr lang="en-US" sz="1800" i="1" dirty="0" smtClean="0"/>
              <a:t>Theory of machines						</a:t>
            </a:r>
            <a:r>
              <a:rPr lang="en-US" sz="1800" i="1" dirty="0" err="1" smtClean="0"/>
              <a:t>Wessam</a:t>
            </a:r>
            <a:r>
              <a:rPr lang="en-US" sz="1800" i="1" dirty="0" smtClean="0"/>
              <a:t> Al </a:t>
            </a:r>
            <a:r>
              <a:rPr lang="en-US" sz="1800" i="1" dirty="0" err="1" smtClean="0"/>
              <a:t>Azzawi</a:t>
            </a:r>
            <a:endParaRPr lang="en-US" sz="1800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762000"/>
            <a:ext cx="8382000" cy="5715000"/>
          </a:xfrm>
        </p:spPr>
        <p:txBody>
          <a:bodyPr>
            <a:normAutofit/>
          </a:bodyPr>
          <a:lstStyle/>
          <a:p>
            <a:pPr algn="l"/>
            <a:r>
              <a:rPr lang="en-US" sz="2400" i="1" dirty="0" smtClean="0">
                <a:solidFill>
                  <a:srgbClr val="FF0000"/>
                </a:solidFill>
              </a:rPr>
              <a:t>Friction:</a:t>
            </a:r>
          </a:p>
          <a:p>
            <a:pPr marL="519113" lvl="3" indent="-342900" algn="just"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sz="2200" i="1" dirty="0">
                <a:solidFill>
                  <a:schemeClr val="tx2"/>
                </a:solidFill>
              </a:rPr>
              <a:t>Slip of </a:t>
            </a:r>
            <a:r>
              <a:rPr lang="en-US" sz="2200" i="1" dirty="0" smtClean="0">
                <a:solidFill>
                  <a:schemeClr val="tx2"/>
                </a:solidFill>
              </a:rPr>
              <a:t>Belt</a:t>
            </a:r>
          </a:p>
          <a:p>
            <a:pPr marL="176213" lvl="3" algn="just">
              <a:buClr>
                <a:schemeClr val="tx2"/>
              </a:buClr>
            </a:pPr>
            <a:endParaRPr lang="en-US" dirty="0" smtClean="0">
              <a:solidFill>
                <a:schemeClr val="tx1"/>
              </a:solidFill>
            </a:endParaRPr>
          </a:p>
          <a:p>
            <a:pPr marL="914400" lvl="3" indent="-342900" algn="just">
              <a:buClr>
                <a:schemeClr val="tx1"/>
              </a:buClr>
              <a:buFont typeface="Wingdings" panose="05000000000000000000" pitchFamily="2" charset="2"/>
              <a:buChar char="§"/>
            </a:pPr>
            <a:endParaRPr lang="en-US" sz="3500" dirty="0" smtClean="0">
              <a:solidFill>
                <a:schemeClr val="tx1"/>
              </a:solidFill>
            </a:endParaRPr>
          </a:p>
          <a:p>
            <a:pPr marL="914400" lvl="3" indent="-342900" algn="just">
              <a:buClr>
                <a:schemeClr val="tx1"/>
              </a:buClr>
              <a:buFont typeface="Wingdings" panose="05000000000000000000" pitchFamily="2" charset="2"/>
              <a:buChar char="§"/>
            </a:pPr>
            <a:endParaRPr lang="en-US" sz="3500" dirty="0">
              <a:solidFill>
                <a:schemeClr val="tx1"/>
              </a:solidFill>
            </a:endParaRPr>
          </a:p>
          <a:p>
            <a:pPr marL="571500" lvl="3" algn="just">
              <a:buClr>
                <a:schemeClr val="tx1"/>
              </a:buClr>
            </a:pPr>
            <a:endParaRPr lang="en-US" sz="35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D4192-2753-4076-A185-6990D7EA4EDA}" type="slidenum">
              <a:rPr lang="en-US" smtClean="0"/>
              <a:t>15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F88A6-7085-4034-9183-7DDB7227ED7B}" type="datetime1">
              <a:rPr lang="en-US" smtClean="0"/>
              <a:t>11/6/2018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381000" y="685800"/>
            <a:ext cx="8458200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524000"/>
            <a:ext cx="8639175" cy="48560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29272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152400"/>
            <a:ext cx="8763000" cy="609599"/>
          </a:xfrm>
        </p:spPr>
        <p:txBody>
          <a:bodyPr>
            <a:normAutofit/>
          </a:bodyPr>
          <a:lstStyle/>
          <a:p>
            <a:r>
              <a:rPr lang="en-US" sz="1800" i="1" dirty="0" smtClean="0"/>
              <a:t>Theory of machines						</a:t>
            </a:r>
            <a:r>
              <a:rPr lang="en-US" sz="1800" i="1" dirty="0" err="1" smtClean="0"/>
              <a:t>Wessam</a:t>
            </a:r>
            <a:r>
              <a:rPr lang="en-US" sz="1800" i="1" dirty="0" smtClean="0"/>
              <a:t> Al </a:t>
            </a:r>
            <a:r>
              <a:rPr lang="en-US" sz="1800" i="1" dirty="0" err="1" smtClean="0"/>
              <a:t>Azzawi</a:t>
            </a:r>
            <a:endParaRPr lang="en-US" sz="1800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762000"/>
            <a:ext cx="8382000" cy="5715000"/>
          </a:xfrm>
        </p:spPr>
        <p:txBody>
          <a:bodyPr>
            <a:normAutofit/>
          </a:bodyPr>
          <a:lstStyle/>
          <a:p>
            <a:pPr algn="l"/>
            <a:r>
              <a:rPr lang="en-US" sz="2400" i="1" dirty="0" smtClean="0">
                <a:solidFill>
                  <a:srgbClr val="FF0000"/>
                </a:solidFill>
              </a:rPr>
              <a:t>Friction:</a:t>
            </a:r>
          </a:p>
          <a:p>
            <a:pPr marL="519113" lvl="3" indent="-342900" algn="just"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sz="2200" i="1" dirty="0">
                <a:solidFill>
                  <a:schemeClr val="tx2"/>
                </a:solidFill>
              </a:rPr>
              <a:t>Slip of </a:t>
            </a:r>
            <a:r>
              <a:rPr lang="en-US" sz="2200" i="1" dirty="0" smtClean="0">
                <a:solidFill>
                  <a:schemeClr val="tx2"/>
                </a:solidFill>
              </a:rPr>
              <a:t>Belt</a:t>
            </a:r>
          </a:p>
          <a:p>
            <a:pPr marL="176213" lvl="3" algn="just">
              <a:buClr>
                <a:schemeClr val="tx2"/>
              </a:buClr>
            </a:pPr>
            <a:endParaRPr lang="en-US" dirty="0" smtClean="0">
              <a:solidFill>
                <a:schemeClr val="tx1"/>
              </a:solidFill>
            </a:endParaRPr>
          </a:p>
          <a:p>
            <a:pPr marL="914400" lvl="3" indent="-342900" algn="just">
              <a:buClr>
                <a:schemeClr val="tx1"/>
              </a:buClr>
              <a:buFont typeface="Wingdings" panose="05000000000000000000" pitchFamily="2" charset="2"/>
              <a:buChar char="§"/>
            </a:pPr>
            <a:endParaRPr lang="en-US" sz="3500" dirty="0" smtClean="0">
              <a:solidFill>
                <a:schemeClr val="tx1"/>
              </a:solidFill>
            </a:endParaRPr>
          </a:p>
          <a:p>
            <a:pPr marL="914400" lvl="3" indent="-342900" algn="just">
              <a:buClr>
                <a:schemeClr val="tx1"/>
              </a:buClr>
              <a:buFont typeface="Wingdings" panose="05000000000000000000" pitchFamily="2" charset="2"/>
              <a:buChar char="§"/>
            </a:pPr>
            <a:endParaRPr lang="en-US" sz="3500" dirty="0">
              <a:solidFill>
                <a:schemeClr val="tx1"/>
              </a:solidFill>
            </a:endParaRPr>
          </a:p>
          <a:p>
            <a:pPr marL="571500" lvl="3" algn="just">
              <a:buClr>
                <a:schemeClr val="tx1"/>
              </a:buClr>
            </a:pPr>
            <a:endParaRPr lang="en-US" sz="35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D4192-2753-4076-A185-6990D7EA4EDA}" type="slidenum">
              <a:rPr lang="en-US" smtClean="0"/>
              <a:t>16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F88A6-7085-4034-9183-7DDB7227ED7B}" type="datetime1">
              <a:rPr lang="en-US" smtClean="0"/>
              <a:t>11/6/2018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381000" y="685800"/>
            <a:ext cx="8458200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4577" y="2057400"/>
            <a:ext cx="7067550" cy="3714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50482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152400"/>
            <a:ext cx="8763000" cy="609599"/>
          </a:xfrm>
        </p:spPr>
        <p:txBody>
          <a:bodyPr>
            <a:normAutofit/>
          </a:bodyPr>
          <a:lstStyle/>
          <a:p>
            <a:r>
              <a:rPr lang="en-US" sz="1800" i="1" dirty="0" smtClean="0"/>
              <a:t>Theory of machines						</a:t>
            </a:r>
            <a:r>
              <a:rPr lang="en-US" sz="1800" i="1" dirty="0" err="1" smtClean="0"/>
              <a:t>Wessam</a:t>
            </a:r>
            <a:r>
              <a:rPr lang="en-US" sz="1800" i="1" dirty="0" smtClean="0"/>
              <a:t> Al </a:t>
            </a:r>
            <a:r>
              <a:rPr lang="en-US" sz="1800" i="1" dirty="0" err="1" smtClean="0"/>
              <a:t>Azzawi</a:t>
            </a:r>
            <a:endParaRPr lang="en-US" sz="1800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762000"/>
            <a:ext cx="2667000" cy="609600"/>
          </a:xfrm>
        </p:spPr>
        <p:txBody>
          <a:bodyPr>
            <a:normAutofit/>
          </a:bodyPr>
          <a:lstStyle/>
          <a:p>
            <a:pPr algn="l"/>
            <a:r>
              <a:rPr lang="en-US" sz="2400" i="1" dirty="0" smtClean="0">
                <a:solidFill>
                  <a:srgbClr val="FF0000"/>
                </a:solidFill>
              </a:rPr>
              <a:t>Friction:</a:t>
            </a:r>
          </a:p>
          <a:p>
            <a:pPr marL="914400" lvl="3" indent="-342900">
              <a:buClr>
                <a:schemeClr val="tx1"/>
              </a:buClr>
              <a:buFont typeface="Wingdings" panose="05000000000000000000" pitchFamily="2" charset="2"/>
              <a:buChar char="§"/>
            </a:pPr>
            <a:endParaRPr lang="en-US" sz="3500" dirty="0">
              <a:solidFill>
                <a:schemeClr val="tx1"/>
              </a:solidFill>
            </a:endParaRPr>
          </a:p>
          <a:p>
            <a:pPr marL="571500" lvl="3" algn="just">
              <a:buClr>
                <a:schemeClr val="tx1"/>
              </a:buClr>
            </a:pPr>
            <a:endParaRPr lang="en-US" sz="35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D4192-2753-4076-A185-6990D7EA4EDA}" type="slidenum">
              <a:rPr lang="en-US" smtClean="0"/>
              <a:t>2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F88A6-7085-4034-9183-7DDB7227ED7B}" type="datetime1">
              <a:rPr lang="en-US" smtClean="0"/>
              <a:t>11/6/2018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381000" y="685800"/>
            <a:ext cx="8458200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8657" y="838200"/>
            <a:ext cx="1997852" cy="2266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9223" y="838200"/>
            <a:ext cx="3564865" cy="18287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685800" y="2667000"/>
            <a:ext cx="78486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Centrifugal force </a:t>
            </a:r>
            <a:r>
              <a:rPr lang="en-US" sz="2000" dirty="0"/>
              <a:t>acting on each </a:t>
            </a:r>
            <a:r>
              <a:rPr lang="en-US" sz="2000" dirty="0" smtClean="0"/>
              <a:t>shoe:</a:t>
            </a:r>
          </a:p>
          <a:p>
            <a:pPr algn="ctr"/>
            <a:r>
              <a:rPr lang="en-US" sz="2000" i="1" dirty="0">
                <a:solidFill>
                  <a:srgbClr val="FF0000"/>
                </a:solidFill>
              </a:rPr>
              <a:t>P</a:t>
            </a:r>
            <a:r>
              <a:rPr lang="en-US" sz="2000" i="1" baseline="-25000" dirty="0">
                <a:solidFill>
                  <a:srgbClr val="FF0000"/>
                </a:solidFill>
              </a:rPr>
              <a:t>c</a:t>
            </a:r>
            <a:r>
              <a:rPr lang="en-US" sz="2000" i="1" dirty="0">
                <a:solidFill>
                  <a:srgbClr val="FF0000"/>
                </a:solidFill>
              </a:rPr>
              <a:t> = m.</a:t>
            </a:r>
            <a:r>
              <a:rPr lang="el-GR" sz="2000" i="1" dirty="0">
                <a:solidFill>
                  <a:srgbClr val="FF0000"/>
                </a:solidFill>
              </a:rPr>
              <a:t>ω</a:t>
            </a:r>
            <a:r>
              <a:rPr lang="el-GR" sz="2000" i="1" baseline="30000" dirty="0">
                <a:solidFill>
                  <a:srgbClr val="FF0000"/>
                </a:solidFill>
              </a:rPr>
              <a:t>2</a:t>
            </a:r>
            <a:r>
              <a:rPr lang="el-GR" sz="2000" i="1" dirty="0">
                <a:solidFill>
                  <a:srgbClr val="FF0000"/>
                </a:solidFill>
              </a:rPr>
              <a:t>.</a:t>
            </a:r>
            <a:r>
              <a:rPr lang="en-US" sz="2000" i="1" dirty="0" smtClean="0">
                <a:solidFill>
                  <a:srgbClr val="FF0000"/>
                </a:solidFill>
              </a:rPr>
              <a:t>r</a:t>
            </a:r>
          </a:p>
          <a:p>
            <a:r>
              <a:rPr lang="en-US" sz="2000" dirty="0" smtClean="0"/>
              <a:t>Inward </a:t>
            </a:r>
            <a:r>
              <a:rPr lang="en-US" sz="2000" dirty="0"/>
              <a:t>force on each shoe exerted by the </a:t>
            </a:r>
            <a:r>
              <a:rPr lang="en-US" sz="2000" dirty="0" smtClean="0"/>
              <a:t>spring:</a:t>
            </a:r>
          </a:p>
          <a:p>
            <a:pPr algn="ctr"/>
            <a:r>
              <a:rPr lang="en-US" sz="2000" i="1" dirty="0">
                <a:solidFill>
                  <a:srgbClr val="FF0000"/>
                </a:solidFill>
              </a:rPr>
              <a:t>P</a:t>
            </a:r>
            <a:r>
              <a:rPr lang="en-US" sz="2000" i="1" baseline="-25000" dirty="0">
                <a:solidFill>
                  <a:srgbClr val="FF0000"/>
                </a:solidFill>
              </a:rPr>
              <a:t>s</a:t>
            </a:r>
            <a:r>
              <a:rPr lang="en-US" sz="2000" i="1" dirty="0">
                <a:solidFill>
                  <a:srgbClr val="FF0000"/>
                </a:solidFill>
              </a:rPr>
              <a:t> = m (</a:t>
            </a:r>
            <a:r>
              <a:rPr lang="el-GR" sz="2000" i="1" dirty="0">
                <a:solidFill>
                  <a:srgbClr val="FF0000"/>
                </a:solidFill>
              </a:rPr>
              <a:t>ω</a:t>
            </a:r>
            <a:r>
              <a:rPr lang="el-GR" sz="2000" i="1" baseline="-25000" dirty="0">
                <a:solidFill>
                  <a:srgbClr val="FF0000"/>
                </a:solidFill>
              </a:rPr>
              <a:t>1</a:t>
            </a:r>
            <a:r>
              <a:rPr lang="el-GR" sz="2000" i="1" dirty="0">
                <a:solidFill>
                  <a:srgbClr val="FF0000"/>
                </a:solidFill>
              </a:rPr>
              <a:t>)</a:t>
            </a:r>
            <a:r>
              <a:rPr lang="el-GR" sz="2000" i="1" baseline="30000" dirty="0">
                <a:solidFill>
                  <a:srgbClr val="FF0000"/>
                </a:solidFill>
              </a:rPr>
              <a:t>2</a:t>
            </a:r>
            <a:r>
              <a:rPr lang="el-GR" sz="2000" i="1" dirty="0">
                <a:solidFill>
                  <a:srgbClr val="FF0000"/>
                </a:solidFill>
              </a:rPr>
              <a:t> </a:t>
            </a:r>
            <a:r>
              <a:rPr lang="en-US" sz="2000" i="1" dirty="0" smtClean="0">
                <a:solidFill>
                  <a:srgbClr val="FF0000"/>
                </a:solidFill>
              </a:rPr>
              <a:t>r</a:t>
            </a:r>
          </a:p>
          <a:p>
            <a:r>
              <a:rPr lang="en-US" sz="2000" dirty="0"/>
              <a:t>The net outward radial </a:t>
            </a:r>
            <a:r>
              <a:rPr lang="en-US" sz="2000" dirty="0" smtClean="0"/>
              <a:t>force </a:t>
            </a:r>
            <a:r>
              <a:rPr lang="en-US" sz="2000" dirty="0"/>
              <a:t>with which the shoe presses </a:t>
            </a:r>
            <a:r>
              <a:rPr lang="en-US" sz="2000" dirty="0" smtClean="0"/>
              <a:t>against the rim:</a:t>
            </a:r>
          </a:p>
          <a:p>
            <a:pPr algn="ctr"/>
            <a:r>
              <a:rPr lang="en-US" sz="2000" i="1" dirty="0">
                <a:solidFill>
                  <a:srgbClr val="FF0000"/>
                </a:solidFill>
              </a:rPr>
              <a:t>= P</a:t>
            </a:r>
            <a:r>
              <a:rPr lang="en-US" sz="2000" i="1" baseline="-25000" dirty="0">
                <a:solidFill>
                  <a:srgbClr val="FF0000"/>
                </a:solidFill>
              </a:rPr>
              <a:t>c</a:t>
            </a:r>
            <a:r>
              <a:rPr lang="en-US" sz="2000" i="1" dirty="0">
                <a:solidFill>
                  <a:srgbClr val="FF0000"/>
                </a:solidFill>
              </a:rPr>
              <a:t> – </a:t>
            </a:r>
            <a:r>
              <a:rPr lang="en-US" sz="2000" i="1" dirty="0" smtClean="0">
                <a:solidFill>
                  <a:srgbClr val="FF0000"/>
                </a:solidFill>
              </a:rPr>
              <a:t>P</a:t>
            </a:r>
            <a:r>
              <a:rPr lang="en-US" sz="2000" i="1" baseline="-25000" dirty="0" smtClean="0">
                <a:solidFill>
                  <a:srgbClr val="FF0000"/>
                </a:solidFill>
              </a:rPr>
              <a:t>s</a:t>
            </a:r>
          </a:p>
          <a:p>
            <a:r>
              <a:rPr lang="en-US" sz="2000" dirty="0"/>
              <a:t>the frictional force acting tangentially on each </a:t>
            </a:r>
            <a:r>
              <a:rPr lang="en-US" sz="2000" dirty="0" smtClean="0"/>
              <a:t>shoe:</a:t>
            </a:r>
          </a:p>
          <a:p>
            <a:pPr algn="ctr"/>
            <a:r>
              <a:rPr lang="en-US" sz="2000" i="1" dirty="0">
                <a:solidFill>
                  <a:srgbClr val="FF0000"/>
                </a:solidFill>
              </a:rPr>
              <a:t>F = </a:t>
            </a:r>
            <a:r>
              <a:rPr lang="el-GR" sz="2000" i="1" dirty="0">
                <a:solidFill>
                  <a:srgbClr val="FF0000"/>
                </a:solidFill>
              </a:rPr>
              <a:t>μ (</a:t>
            </a:r>
            <a:r>
              <a:rPr lang="en-US" sz="2000" i="1" dirty="0">
                <a:solidFill>
                  <a:srgbClr val="FF0000"/>
                </a:solidFill>
              </a:rPr>
              <a:t>P</a:t>
            </a:r>
            <a:r>
              <a:rPr lang="en-US" sz="2000" i="1" baseline="-25000" dirty="0">
                <a:solidFill>
                  <a:srgbClr val="FF0000"/>
                </a:solidFill>
              </a:rPr>
              <a:t>c</a:t>
            </a:r>
            <a:r>
              <a:rPr lang="en-US" sz="2000" i="1" dirty="0">
                <a:solidFill>
                  <a:srgbClr val="FF0000"/>
                </a:solidFill>
              </a:rPr>
              <a:t> – P</a:t>
            </a:r>
            <a:r>
              <a:rPr lang="en-US" sz="2000" i="1" baseline="-25000" dirty="0">
                <a:solidFill>
                  <a:srgbClr val="FF0000"/>
                </a:solidFill>
              </a:rPr>
              <a:t>s</a:t>
            </a:r>
            <a:r>
              <a:rPr lang="en-US" sz="2000" i="1" dirty="0" smtClean="0">
                <a:solidFill>
                  <a:srgbClr val="FF0000"/>
                </a:solidFill>
              </a:rPr>
              <a:t>)</a:t>
            </a:r>
          </a:p>
          <a:p>
            <a:r>
              <a:rPr lang="en-US" sz="2000" dirty="0"/>
              <a:t>Frictional torque acting on each </a:t>
            </a:r>
            <a:r>
              <a:rPr lang="en-US" sz="2000" dirty="0" smtClean="0"/>
              <a:t>shoe:</a:t>
            </a:r>
          </a:p>
          <a:p>
            <a:pPr algn="ctr"/>
            <a:r>
              <a:rPr lang="pt-BR" sz="2000" i="1" dirty="0">
                <a:solidFill>
                  <a:srgbClr val="FF0000"/>
                </a:solidFill>
              </a:rPr>
              <a:t>= F × R = μ (P</a:t>
            </a:r>
            <a:r>
              <a:rPr lang="pt-BR" sz="2000" i="1" baseline="-25000" dirty="0">
                <a:solidFill>
                  <a:srgbClr val="FF0000"/>
                </a:solidFill>
              </a:rPr>
              <a:t>c</a:t>
            </a:r>
            <a:r>
              <a:rPr lang="pt-BR" sz="2000" i="1" dirty="0">
                <a:solidFill>
                  <a:srgbClr val="FF0000"/>
                </a:solidFill>
              </a:rPr>
              <a:t> – P</a:t>
            </a:r>
            <a:r>
              <a:rPr lang="pt-BR" sz="2000" i="1" baseline="-25000" dirty="0">
                <a:solidFill>
                  <a:srgbClr val="FF0000"/>
                </a:solidFill>
              </a:rPr>
              <a:t>s</a:t>
            </a:r>
            <a:r>
              <a:rPr lang="pt-BR" sz="2000" i="1" dirty="0">
                <a:solidFill>
                  <a:srgbClr val="FF0000"/>
                </a:solidFill>
              </a:rPr>
              <a:t>) </a:t>
            </a:r>
            <a:r>
              <a:rPr lang="pt-BR" sz="2000" i="1" dirty="0" smtClean="0">
                <a:solidFill>
                  <a:srgbClr val="FF0000"/>
                </a:solidFill>
              </a:rPr>
              <a:t>R</a:t>
            </a:r>
          </a:p>
          <a:p>
            <a:r>
              <a:rPr lang="en-US" sz="2000" dirty="0" smtClean="0"/>
              <a:t>Total frictional torque:</a:t>
            </a:r>
          </a:p>
          <a:p>
            <a:pPr marL="1882775" algn="ctr"/>
            <a:r>
              <a:rPr lang="pt-BR" sz="2000" i="1" dirty="0">
                <a:solidFill>
                  <a:srgbClr val="FF0000"/>
                </a:solidFill>
              </a:rPr>
              <a:t>T = μ (P</a:t>
            </a:r>
            <a:r>
              <a:rPr lang="pt-BR" sz="2000" i="1" baseline="-25000" dirty="0">
                <a:solidFill>
                  <a:srgbClr val="FF0000"/>
                </a:solidFill>
              </a:rPr>
              <a:t>c</a:t>
            </a:r>
            <a:r>
              <a:rPr lang="pt-BR" sz="2000" i="1" dirty="0">
                <a:solidFill>
                  <a:srgbClr val="FF0000"/>
                </a:solidFill>
              </a:rPr>
              <a:t> – P</a:t>
            </a:r>
            <a:r>
              <a:rPr lang="pt-BR" sz="2000" i="1" baseline="-25000" dirty="0">
                <a:solidFill>
                  <a:srgbClr val="FF0000"/>
                </a:solidFill>
              </a:rPr>
              <a:t>s</a:t>
            </a:r>
            <a:r>
              <a:rPr lang="pt-BR" sz="2000" i="1" dirty="0">
                <a:solidFill>
                  <a:srgbClr val="FF0000"/>
                </a:solidFill>
              </a:rPr>
              <a:t>) R × n = </a:t>
            </a:r>
            <a:r>
              <a:rPr lang="pt-BR" sz="2000" i="1" dirty="0" smtClean="0">
                <a:solidFill>
                  <a:srgbClr val="FF0000"/>
                </a:solidFill>
              </a:rPr>
              <a:t>n.F.R          </a:t>
            </a:r>
            <a:r>
              <a:rPr lang="pt-BR" sz="2000" dirty="0" smtClean="0"/>
              <a:t>(Find the mass)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525916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152400"/>
            <a:ext cx="8763000" cy="609599"/>
          </a:xfrm>
        </p:spPr>
        <p:txBody>
          <a:bodyPr>
            <a:normAutofit/>
          </a:bodyPr>
          <a:lstStyle/>
          <a:p>
            <a:r>
              <a:rPr lang="en-US" sz="1800" i="1" dirty="0" smtClean="0"/>
              <a:t>Theory of machines						</a:t>
            </a:r>
            <a:r>
              <a:rPr lang="en-US" sz="1800" i="1" dirty="0" err="1" smtClean="0"/>
              <a:t>Wessam</a:t>
            </a:r>
            <a:r>
              <a:rPr lang="en-US" sz="1800" i="1" dirty="0" smtClean="0"/>
              <a:t> Al </a:t>
            </a:r>
            <a:r>
              <a:rPr lang="en-US" sz="1800" i="1" dirty="0" err="1" smtClean="0"/>
              <a:t>Azzawi</a:t>
            </a:r>
            <a:endParaRPr lang="en-US" sz="1800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D4192-2753-4076-A185-6990D7EA4EDA}" type="slidenum">
              <a:rPr lang="en-US" smtClean="0"/>
              <a:t>3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F88A6-7085-4034-9183-7DDB7227ED7B}" type="datetime1">
              <a:rPr lang="en-US" smtClean="0"/>
              <a:t>11/6/2018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381000" y="685800"/>
            <a:ext cx="8458200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04800" y="990600"/>
            <a:ext cx="5410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 startAt="2"/>
            </a:pPr>
            <a:r>
              <a:rPr lang="en-US" sz="2000" i="1" dirty="0" smtClean="0">
                <a:solidFill>
                  <a:schemeClr val="tx2"/>
                </a:solidFill>
              </a:rPr>
              <a:t>To determine </a:t>
            </a:r>
            <a:r>
              <a:rPr lang="en-US" sz="2000" i="1" dirty="0">
                <a:solidFill>
                  <a:schemeClr val="tx2"/>
                </a:solidFill>
              </a:rPr>
              <a:t>the Size of the </a:t>
            </a:r>
            <a:r>
              <a:rPr lang="en-US" sz="2000" i="1" dirty="0" smtClean="0">
                <a:solidFill>
                  <a:schemeClr val="tx2"/>
                </a:solidFill>
              </a:rPr>
              <a:t>shoes</a:t>
            </a:r>
          </a:p>
          <a:p>
            <a:pPr marL="457200" indent="-457200">
              <a:buFont typeface="+mj-lt"/>
              <a:buAutoNum type="arabicPeriod" startAt="2"/>
            </a:pPr>
            <a:endParaRPr lang="en-US" sz="2000" i="1" dirty="0" smtClean="0">
              <a:solidFill>
                <a:schemeClr val="tx2"/>
              </a:solidFill>
            </a:endParaRPr>
          </a:p>
          <a:p>
            <a:r>
              <a:rPr lang="en-US" sz="2000" dirty="0"/>
              <a:t>Let </a:t>
            </a:r>
            <a:r>
              <a:rPr lang="en-US" sz="2000" dirty="0" smtClean="0"/>
              <a:t>	l </a:t>
            </a:r>
            <a:r>
              <a:rPr lang="en-US" sz="2000" dirty="0"/>
              <a:t>= Contact length of the shoes,</a:t>
            </a:r>
          </a:p>
          <a:p>
            <a:r>
              <a:rPr lang="en-US" sz="2000" dirty="0" smtClean="0"/>
              <a:t>	b </a:t>
            </a:r>
            <a:r>
              <a:rPr lang="en-US" sz="2000" dirty="0"/>
              <a:t>= Width of the shoes,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5125" y="685800"/>
            <a:ext cx="2276475" cy="264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418" y="2590800"/>
            <a:ext cx="6577582" cy="3714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59546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152400"/>
            <a:ext cx="8763000" cy="609599"/>
          </a:xfrm>
        </p:spPr>
        <p:txBody>
          <a:bodyPr>
            <a:normAutofit/>
          </a:bodyPr>
          <a:lstStyle/>
          <a:p>
            <a:r>
              <a:rPr lang="en-US" sz="1800" i="1" dirty="0" smtClean="0"/>
              <a:t>Theory of machines						</a:t>
            </a:r>
            <a:r>
              <a:rPr lang="en-US" sz="1800" i="1" dirty="0" err="1" smtClean="0"/>
              <a:t>Wessam</a:t>
            </a:r>
            <a:r>
              <a:rPr lang="en-US" sz="1800" i="1" dirty="0" smtClean="0"/>
              <a:t> Al </a:t>
            </a:r>
            <a:r>
              <a:rPr lang="en-US" sz="1800" i="1" dirty="0" err="1" smtClean="0"/>
              <a:t>Azzawi</a:t>
            </a:r>
            <a:endParaRPr lang="en-US" sz="1800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762000"/>
            <a:ext cx="8686800" cy="2133600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en-US" sz="2400" i="1" dirty="0" smtClean="0">
                <a:solidFill>
                  <a:srgbClr val="FF0000"/>
                </a:solidFill>
              </a:rPr>
              <a:t>Friction:</a:t>
            </a:r>
          </a:p>
          <a:p>
            <a:pPr marL="339725" lvl="3" algn="just">
              <a:buClr>
                <a:schemeClr val="tx2"/>
              </a:buClr>
            </a:pPr>
            <a:r>
              <a:rPr lang="en-US" i="1" dirty="0" smtClean="0">
                <a:solidFill>
                  <a:srgbClr val="FF0000"/>
                </a:solidFill>
              </a:rPr>
              <a:t>Example.</a:t>
            </a:r>
            <a:r>
              <a:rPr lang="en-US" dirty="0">
                <a:solidFill>
                  <a:schemeClr val="tx1"/>
                </a:solidFill>
              </a:rPr>
              <a:t> A centrifugal clutch is to transmit 15 kW at 900 </a:t>
            </a:r>
            <a:r>
              <a:rPr lang="en-US" dirty="0" err="1">
                <a:solidFill>
                  <a:schemeClr val="tx1"/>
                </a:solidFill>
              </a:rPr>
              <a:t>r.p.m</a:t>
            </a:r>
            <a:r>
              <a:rPr lang="en-US" dirty="0">
                <a:solidFill>
                  <a:schemeClr val="tx1"/>
                </a:solidFill>
              </a:rPr>
              <a:t>. The shoes are four </a:t>
            </a:r>
            <a:r>
              <a:rPr lang="en-US" dirty="0" smtClean="0">
                <a:solidFill>
                  <a:schemeClr val="tx1"/>
                </a:solidFill>
              </a:rPr>
              <a:t>in number</a:t>
            </a:r>
            <a:r>
              <a:rPr lang="en-US" dirty="0">
                <a:solidFill>
                  <a:schemeClr val="tx1"/>
                </a:solidFill>
              </a:rPr>
              <a:t>. The speed at which the engagement begins is 3/4th of the running speed. The inside </a:t>
            </a:r>
            <a:r>
              <a:rPr lang="en-US" dirty="0" smtClean="0">
                <a:solidFill>
                  <a:schemeClr val="tx1"/>
                </a:solidFill>
              </a:rPr>
              <a:t>radius of </a:t>
            </a:r>
            <a:r>
              <a:rPr lang="en-US" dirty="0">
                <a:solidFill>
                  <a:schemeClr val="tx1"/>
                </a:solidFill>
              </a:rPr>
              <a:t>the pulley rim is 150 mm and the </a:t>
            </a:r>
            <a:r>
              <a:rPr lang="en-US" dirty="0" err="1">
                <a:solidFill>
                  <a:schemeClr val="tx1"/>
                </a:solidFill>
              </a:rPr>
              <a:t>centre</a:t>
            </a:r>
            <a:r>
              <a:rPr lang="en-US" dirty="0">
                <a:solidFill>
                  <a:schemeClr val="tx1"/>
                </a:solidFill>
              </a:rPr>
              <a:t> of gravity of the shoe lies at 120 mm from the </a:t>
            </a:r>
            <a:r>
              <a:rPr lang="en-US" dirty="0" err="1" smtClean="0">
                <a:solidFill>
                  <a:schemeClr val="tx1"/>
                </a:solidFill>
              </a:rPr>
              <a:t>centre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of </a:t>
            </a:r>
            <a:r>
              <a:rPr lang="en-US" dirty="0" smtClean="0">
                <a:solidFill>
                  <a:schemeClr val="tx1"/>
                </a:solidFill>
              </a:rPr>
              <a:t>the spider</a:t>
            </a:r>
            <a:r>
              <a:rPr lang="en-US" dirty="0">
                <a:solidFill>
                  <a:schemeClr val="tx1"/>
                </a:solidFill>
              </a:rPr>
              <a:t>. The shoes are lined with </a:t>
            </a:r>
            <a:r>
              <a:rPr lang="en-US" dirty="0" err="1">
                <a:solidFill>
                  <a:schemeClr val="tx1"/>
                </a:solidFill>
              </a:rPr>
              <a:t>Ferrodo</a:t>
            </a:r>
            <a:r>
              <a:rPr lang="en-US" dirty="0">
                <a:solidFill>
                  <a:schemeClr val="tx1"/>
                </a:solidFill>
              </a:rPr>
              <a:t> for which the coefficient of friction may be taken as 0.25</a:t>
            </a:r>
            <a:r>
              <a:rPr lang="en-US" dirty="0" smtClean="0">
                <a:solidFill>
                  <a:schemeClr val="tx1"/>
                </a:solidFill>
              </a:rPr>
              <a:t>. Determine </a:t>
            </a:r>
            <a:r>
              <a:rPr lang="en-US" dirty="0">
                <a:solidFill>
                  <a:schemeClr val="tx1"/>
                </a:solidFill>
              </a:rPr>
              <a:t>: </a:t>
            </a:r>
            <a:r>
              <a:rPr lang="en-US" dirty="0" smtClean="0">
                <a:solidFill>
                  <a:schemeClr val="tx1"/>
                </a:solidFill>
              </a:rPr>
              <a:t>1. Mass </a:t>
            </a:r>
            <a:r>
              <a:rPr lang="en-US" dirty="0">
                <a:solidFill>
                  <a:schemeClr val="tx1"/>
                </a:solidFill>
              </a:rPr>
              <a:t>of the shoes, and 2. Size of the shoes, if angle subtended by the shoes at </a:t>
            </a:r>
            <a:r>
              <a:rPr lang="en-US" dirty="0" smtClean="0">
                <a:solidFill>
                  <a:schemeClr val="tx1"/>
                </a:solidFill>
              </a:rPr>
              <a:t>the </a:t>
            </a:r>
            <a:r>
              <a:rPr lang="en-US" dirty="0" err="1" smtClean="0">
                <a:solidFill>
                  <a:schemeClr val="tx1"/>
                </a:solidFill>
              </a:rPr>
              <a:t>centre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of the spider is </a:t>
            </a:r>
            <a:r>
              <a:rPr lang="en-US" dirty="0" smtClean="0">
                <a:solidFill>
                  <a:schemeClr val="tx1"/>
                </a:solidFill>
              </a:rPr>
              <a:t>60</a:t>
            </a:r>
            <a:r>
              <a:rPr lang="en-US" baseline="30000" dirty="0" smtClean="0">
                <a:solidFill>
                  <a:schemeClr val="tx1"/>
                </a:solidFill>
              </a:rPr>
              <a:t>o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and the pressure exerted on the shoes is 0.1 N/mm2.</a:t>
            </a:r>
            <a:endParaRPr lang="en-US" dirty="0" smtClean="0">
              <a:solidFill>
                <a:schemeClr val="tx1"/>
              </a:solidFill>
            </a:endParaRPr>
          </a:p>
          <a:p>
            <a:pPr marL="966788" lvl="3" algn="just">
              <a:buClr>
                <a:schemeClr val="tx2"/>
              </a:buClr>
            </a:pPr>
            <a:endParaRPr lang="en-US" dirty="0" smtClean="0">
              <a:solidFill>
                <a:schemeClr val="tx1"/>
              </a:solidFill>
            </a:endParaRPr>
          </a:p>
          <a:p>
            <a:pPr marL="966788" lvl="3" algn="just">
              <a:buClr>
                <a:schemeClr val="tx2"/>
              </a:buClr>
            </a:pPr>
            <a:endParaRPr lang="en-US" dirty="0" smtClean="0">
              <a:solidFill>
                <a:schemeClr val="tx1"/>
              </a:solidFill>
            </a:endParaRPr>
          </a:p>
          <a:p>
            <a:pPr marL="914400" lvl="3" indent="-342900" algn="just">
              <a:buClr>
                <a:schemeClr val="tx1"/>
              </a:buClr>
              <a:buFont typeface="Wingdings" panose="05000000000000000000" pitchFamily="2" charset="2"/>
              <a:buChar char="§"/>
            </a:pPr>
            <a:endParaRPr lang="en-US" sz="3500" dirty="0" smtClean="0">
              <a:solidFill>
                <a:schemeClr val="tx1"/>
              </a:solidFill>
            </a:endParaRPr>
          </a:p>
          <a:p>
            <a:pPr marL="914400" lvl="3" indent="-342900" algn="just">
              <a:buClr>
                <a:schemeClr val="tx1"/>
              </a:buClr>
              <a:buFont typeface="Wingdings" panose="05000000000000000000" pitchFamily="2" charset="2"/>
              <a:buChar char="§"/>
            </a:pPr>
            <a:endParaRPr lang="en-US" sz="3500" dirty="0">
              <a:solidFill>
                <a:schemeClr val="tx1"/>
              </a:solidFill>
            </a:endParaRPr>
          </a:p>
          <a:p>
            <a:pPr marL="571500" lvl="3" algn="just">
              <a:buClr>
                <a:schemeClr val="tx1"/>
              </a:buClr>
            </a:pPr>
            <a:endParaRPr lang="en-US" sz="35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D4192-2753-4076-A185-6990D7EA4EDA}" type="slidenum">
              <a:rPr lang="en-US" smtClean="0"/>
              <a:t>4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F88A6-7085-4034-9183-7DDB7227ED7B}" type="datetime1">
              <a:rPr lang="en-US" smtClean="0"/>
              <a:t>11/6/2018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381000" y="685800"/>
            <a:ext cx="8458200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210" y="2971800"/>
            <a:ext cx="8474990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93418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152400"/>
            <a:ext cx="8763000" cy="609599"/>
          </a:xfrm>
        </p:spPr>
        <p:txBody>
          <a:bodyPr>
            <a:normAutofit/>
          </a:bodyPr>
          <a:lstStyle/>
          <a:p>
            <a:r>
              <a:rPr lang="en-US" sz="1800" i="1" dirty="0" smtClean="0"/>
              <a:t>Theory of machines						</a:t>
            </a:r>
            <a:r>
              <a:rPr lang="en-US" sz="1800" i="1" dirty="0" err="1" smtClean="0"/>
              <a:t>Wessam</a:t>
            </a:r>
            <a:r>
              <a:rPr lang="en-US" sz="1800" i="1" dirty="0" smtClean="0"/>
              <a:t> Al </a:t>
            </a:r>
            <a:r>
              <a:rPr lang="en-US" sz="1800" i="1" dirty="0" err="1" smtClean="0"/>
              <a:t>Azzawi</a:t>
            </a:r>
            <a:endParaRPr lang="en-US" sz="1800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762000"/>
            <a:ext cx="1219200" cy="457200"/>
          </a:xfrm>
        </p:spPr>
        <p:txBody>
          <a:bodyPr>
            <a:normAutofit/>
          </a:bodyPr>
          <a:lstStyle/>
          <a:p>
            <a:pPr algn="l"/>
            <a:r>
              <a:rPr lang="en-US" sz="2400" i="1" dirty="0" smtClean="0">
                <a:solidFill>
                  <a:srgbClr val="FF0000"/>
                </a:solidFill>
              </a:rPr>
              <a:t>Friction:</a:t>
            </a:r>
          </a:p>
          <a:p>
            <a:pPr marL="966788" lvl="3" algn="just">
              <a:buClr>
                <a:schemeClr val="tx2"/>
              </a:buClr>
            </a:pPr>
            <a:endParaRPr lang="en-US" dirty="0" smtClean="0">
              <a:solidFill>
                <a:schemeClr val="tx1"/>
              </a:solidFill>
            </a:endParaRPr>
          </a:p>
          <a:p>
            <a:pPr marL="966788" lvl="3" algn="just">
              <a:buClr>
                <a:schemeClr val="tx2"/>
              </a:buClr>
            </a:pPr>
            <a:endParaRPr lang="en-US" dirty="0" smtClean="0">
              <a:solidFill>
                <a:schemeClr val="tx1"/>
              </a:solidFill>
            </a:endParaRPr>
          </a:p>
          <a:p>
            <a:pPr marL="914400" lvl="3" indent="-342900" algn="just">
              <a:buClr>
                <a:schemeClr val="tx1"/>
              </a:buClr>
              <a:buFont typeface="Wingdings" panose="05000000000000000000" pitchFamily="2" charset="2"/>
              <a:buChar char="§"/>
            </a:pPr>
            <a:endParaRPr lang="en-US" sz="3500" dirty="0" smtClean="0">
              <a:solidFill>
                <a:schemeClr val="tx1"/>
              </a:solidFill>
            </a:endParaRPr>
          </a:p>
          <a:p>
            <a:pPr marL="914400" lvl="3" indent="-342900" algn="just">
              <a:buClr>
                <a:schemeClr val="tx1"/>
              </a:buClr>
              <a:buFont typeface="Wingdings" panose="05000000000000000000" pitchFamily="2" charset="2"/>
              <a:buChar char="§"/>
            </a:pPr>
            <a:endParaRPr lang="en-US" sz="3500" dirty="0">
              <a:solidFill>
                <a:schemeClr val="tx1"/>
              </a:solidFill>
            </a:endParaRPr>
          </a:p>
          <a:p>
            <a:pPr marL="571500" lvl="3" algn="just">
              <a:buClr>
                <a:schemeClr val="tx1"/>
              </a:buClr>
            </a:pPr>
            <a:endParaRPr lang="en-US" sz="35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D4192-2753-4076-A185-6990D7EA4EDA}" type="slidenum">
              <a:rPr lang="en-US" smtClean="0"/>
              <a:t>5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F88A6-7085-4034-9183-7DDB7227ED7B}" type="datetime1">
              <a:rPr lang="en-US" smtClean="0"/>
              <a:t>11/6/2018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381000" y="685800"/>
            <a:ext cx="8458200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219200"/>
            <a:ext cx="7772400" cy="28428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74617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152400"/>
            <a:ext cx="8763000" cy="609599"/>
          </a:xfrm>
        </p:spPr>
        <p:txBody>
          <a:bodyPr>
            <a:normAutofit/>
          </a:bodyPr>
          <a:lstStyle/>
          <a:p>
            <a:r>
              <a:rPr lang="en-US" sz="1800" i="1" dirty="0" smtClean="0"/>
              <a:t>Theory of machines						</a:t>
            </a:r>
            <a:r>
              <a:rPr lang="en-US" sz="1800" i="1" dirty="0" err="1" smtClean="0"/>
              <a:t>Wessam</a:t>
            </a:r>
            <a:r>
              <a:rPr lang="en-US" sz="1800" i="1" dirty="0" smtClean="0"/>
              <a:t> Al </a:t>
            </a:r>
            <a:r>
              <a:rPr lang="en-US" sz="1800" i="1" dirty="0" err="1" smtClean="0"/>
              <a:t>Azzawi</a:t>
            </a:r>
            <a:endParaRPr lang="en-US" sz="1800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762000"/>
            <a:ext cx="1219200" cy="457200"/>
          </a:xfrm>
        </p:spPr>
        <p:txBody>
          <a:bodyPr>
            <a:normAutofit/>
          </a:bodyPr>
          <a:lstStyle/>
          <a:p>
            <a:pPr algn="l"/>
            <a:r>
              <a:rPr lang="en-US" sz="2400" i="1" dirty="0" smtClean="0">
                <a:solidFill>
                  <a:srgbClr val="FF0000"/>
                </a:solidFill>
              </a:rPr>
              <a:t>Friction:</a:t>
            </a:r>
          </a:p>
          <a:p>
            <a:pPr marL="966788" lvl="3" algn="just">
              <a:buClr>
                <a:schemeClr val="tx2"/>
              </a:buClr>
            </a:pPr>
            <a:endParaRPr lang="en-US" dirty="0" smtClean="0">
              <a:solidFill>
                <a:schemeClr val="tx1"/>
              </a:solidFill>
            </a:endParaRPr>
          </a:p>
          <a:p>
            <a:pPr marL="966788" lvl="3" algn="just">
              <a:buClr>
                <a:schemeClr val="tx2"/>
              </a:buClr>
            </a:pPr>
            <a:endParaRPr lang="en-US" dirty="0" smtClean="0">
              <a:solidFill>
                <a:schemeClr val="tx1"/>
              </a:solidFill>
            </a:endParaRPr>
          </a:p>
          <a:p>
            <a:pPr marL="914400" lvl="3" indent="-342900" algn="just">
              <a:buClr>
                <a:schemeClr val="tx1"/>
              </a:buClr>
              <a:buFont typeface="Wingdings" panose="05000000000000000000" pitchFamily="2" charset="2"/>
              <a:buChar char="§"/>
            </a:pPr>
            <a:endParaRPr lang="en-US" sz="3500" dirty="0" smtClean="0">
              <a:solidFill>
                <a:schemeClr val="tx1"/>
              </a:solidFill>
            </a:endParaRPr>
          </a:p>
          <a:p>
            <a:pPr marL="914400" lvl="3" indent="-342900" algn="just">
              <a:buClr>
                <a:schemeClr val="tx1"/>
              </a:buClr>
              <a:buFont typeface="Wingdings" panose="05000000000000000000" pitchFamily="2" charset="2"/>
              <a:buChar char="§"/>
            </a:pPr>
            <a:endParaRPr lang="en-US" sz="3500" dirty="0">
              <a:solidFill>
                <a:schemeClr val="tx1"/>
              </a:solidFill>
            </a:endParaRPr>
          </a:p>
          <a:p>
            <a:pPr marL="571500" lvl="3" algn="just">
              <a:buClr>
                <a:schemeClr val="tx1"/>
              </a:buClr>
            </a:pPr>
            <a:endParaRPr lang="en-US" sz="35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D4192-2753-4076-A185-6990D7EA4EDA}" type="slidenum">
              <a:rPr lang="en-US" smtClean="0"/>
              <a:t>6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F88A6-7085-4034-9183-7DDB7227ED7B}" type="datetime1">
              <a:rPr lang="en-US" smtClean="0"/>
              <a:t>11/6/2018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381000" y="685800"/>
            <a:ext cx="8458200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" name="Group 8"/>
          <p:cNvGrpSpPr/>
          <p:nvPr/>
        </p:nvGrpSpPr>
        <p:grpSpPr>
          <a:xfrm>
            <a:off x="789296" y="1371600"/>
            <a:ext cx="7668904" cy="3581400"/>
            <a:chOff x="533400" y="4010025"/>
            <a:chExt cx="6983104" cy="2771775"/>
          </a:xfrm>
        </p:grpSpPr>
        <p:pic>
          <p:nvPicPr>
            <p:cNvPr id="10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3400" y="4010025"/>
              <a:ext cx="4629150" cy="7143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" name="Picture 4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5641" y="4777739"/>
              <a:ext cx="6900863" cy="20040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16478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152400"/>
            <a:ext cx="8763000" cy="609599"/>
          </a:xfrm>
        </p:spPr>
        <p:txBody>
          <a:bodyPr>
            <a:normAutofit/>
          </a:bodyPr>
          <a:lstStyle/>
          <a:p>
            <a:r>
              <a:rPr lang="en-US" sz="1800" i="1" dirty="0" smtClean="0"/>
              <a:t>Theory of machines						</a:t>
            </a:r>
            <a:r>
              <a:rPr lang="en-US" sz="1800" i="1" dirty="0" err="1" smtClean="0"/>
              <a:t>Wessam</a:t>
            </a:r>
            <a:r>
              <a:rPr lang="en-US" sz="1800" i="1" dirty="0" smtClean="0"/>
              <a:t> Al </a:t>
            </a:r>
            <a:r>
              <a:rPr lang="en-US" sz="1800" i="1" dirty="0" err="1" smtClean="0"/>
              <a:t>Azzawi</a:t>
            </a:r>
            <a:endParaRPr lang="en-US" sz="1800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762000"/>
            <a:ext cx="1219200" cy="457200"/>
          </a:xfrm>
        </p:spPr>
        <p:txBody>
          <a:bodyPr>
            <a:normAutofit/>
          </a:bodyPr>
          <a:lstStyle/>
          <a:p>
            <a:pPr algn="l"/>
            <a:r>
              <a:rPr lang="en-US" sz="2400" i="1" dirty="0" smtClean="0">
                <a:solidFill>
                  <a:srgbClr val="FF0000"/>
                </a:solidFill>
              </a:rPr>
              <a:t>Friction:</a:t>
            </a:r>
          </a:p>
          <a:p>
            <a:pPr marL="966788" lvl="3" algn="just">
              <a:buClr>
                <a:schemeClr val="tx2"/>
              </a:buClr>
            </a:pPr>
            <a:endParaRPr lang="en-US" dirty="0" smtClean="0">
              <a:solidFill>
                <a:schemeClr val="tx1"/>
              </a:solidFill>
            </a:endParaRPr>
          </a:p>
          <a:p>
            <a:pPr marL="966788" lvl="3" algn="just">
              <a:buClr>
                <a:schemeClr val="tx2"/>
              </a:buClr>
            </a:pPr>
            <a:endParaRPr lang="en-US" dirty="0" smtClean="0">
              <a:solidFill>
                <a:schemeClr val="tx1"/>
              </a:solidFill>
            </a:endParaRPr>
          </a:p>
          <a:p>
            <a:pPr marL="914400" lvl="3" indent="-342900" algn="just">
              <a:buClr>
                <a:schemeClr val="tx1"/>
              </a:buClr>
              <a:buFont typeface="Wingdings" panose="05000000000000000000" pitchFamily="2" charset="2"/>
              <a:buChar char="§"/>
            </a:pPr>
            <a:endParaRPr lang="en-US" sz="3500" dirty="0" smtClean="0">
              <a:solidFill>
                <a:schemeClr val="tx1"/>
              </a:solidFill>
            </a:endParaRPr>
          </a:p>
          <a:p>
            <a:pPr marL="914400" lvl="3" indent="-342900" algn="just">
              <a:buClr>
                <a:schemeClr val="tx1"/>
              </a:buClr>
              <a:buFont typeface="Wingdings" panose="05000000000000000000" pitchFamily="2" charset="2"/>
              <a:buChar char="§"/>
            </a:pPr>
            <a:endParaRPr lang="en-US" sz="3500" dirty="0">
              <a:solidFill>
                <a:schemeClr val="tx1"/>
              </a:solidFill>
            </a:endParaRPr>
          </a:p>
          <a:p>
            <a:pPr marL="571500" lvl="3" algn="just">
              <a:buClr>
                <a:schemeClr val="tx1"/>
              </a:buClr>
            </a:pPr>
            <a:endParaRPr lang="en-US" sz="35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D4192-2753-4076-A185-6990D7EA4EDA}" type="slidenum">
              <a:rPr lang="en-US" smtClean="0"/>
              <a:t>7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F88A6-7085-4034-9183-7DDB7227ED7B}" type="datetime1">
              <a:rPr lang="en-US" smtClean="0"/>
              <a:t>11/6/2018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381000" y="685800"/>
            <a:ext cx="8458200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" name="Group 8"/>
          <p:cNvGrpSpPr/>
          <p:nvPr/>
        </p:nvGrpSpPr>
        <p:grpSpPr>
          <a:xfrm>
            <a:off x="789296" y="1371600"/>
            <a:ext cx="7668904" cy="3581400"/>
            <a:chOff x="533400" y="4010025"/>
            <a:chExt cx="6983104" cy="2771775"/>
          </a:xfrm>
        </p:grpSpPr>
        <p:pic>
          <p:nvPicPr>
            <p:cNvPr id="10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3400" y="4010025"/>
              <a:ext cx="4629150" cy="7143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" name="Picture 4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5641" y="4777739"/>
              <a:ext cx="6900863" cy="20040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977011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152400"/>
            <a:ext cx="8763000" cy="609599"/>
          </a:xfrm>
        </p:spPr>
        <p:txBody>
          <a:bodyPr>
            <a:normAutofit/>
          </a:bodyPr>
          <a:lstStyle/>
          <a:p>
            <a:r>
              <a:rPr lang="en-US" sz="1800" i="1" dirty="0" smtClean="0"/>
              <a:t>Theory of machines						</a:t>
            </a:r>
            <a:r>
              <a:rPr lang="en-US" sz="1800" i="1" dirty="0" err="1" smtClean="0"/>
              <a:t>Wessam</a:t>
            </a:r>
            <a:r>
              <a:rPr lang="en-US" sz="1800" i="1" dirty="0" smtClean="0"/>
              <a:t> Al </a:t>
            </a:r>
            <a:r>
              <a:rPr lang="en-US" sz="1800" i="1" dirty="0" err="1" smtClean="0"/>
              <a:t>Azzawi</a:t>
            </a:r>
            <a:endParaRPr lang="en-US" sz="1800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762000"/>
            <a:ext cx="6781800" cy="5715000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en-US" sz="2400" i="1" dirty="0" smtClean="0">
                <a:solidFill>
                  <a:srgbClr val="FF0000"/>
                </a:solidFill>
              </a:rPr>
              <a:t>Friction:</a:t>
            </a:r>
          </a:p>
          <a:p>
            <a:pPr marL="519113" lvl="3" indent="-342900" algn="just"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sz="2200" i="1" dirty="0" smtClean="0">
                <a:solidFill>
                  <a:schemeClr val="tx2"/>
                </a:solidFill>
              </a:rPr>
              <a:t>Belt and Rope Drives</a:t>
            </a:r>
          </a:p>
          <a:p>
            <a:pPr marL="736600" lvl="3" indent="-342900" algn="just"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</a:rPr>
              <a:t>Used </a:t>
            </a:r>
            <a:r>
              <a:rPr lang="en-US" dirty="0">
                <a:solidFill>
                  <a:schemeClr val="tx1"/>
                </a:solidFill>
              </a:rPr>
              <a:t>to transmit </a:t>
            </a:r>
            <a:r>
              <a:rPr lang="en-US" dirty="0" smtClean="0">
                <a:solidFill>
                  <a:schemeClr val="tx1"/>
                </a:solidFill>
              </a:rPr>
              <a:t>power, the power depends on:</a:t>
            </a:r>
          </a:p>
          <a:p>
            <a:pPr marL="914400" lvl="3" indent="-342900" algn="just">
              <a:buClr>
                <a:schemeClr val="tx2"/>
              </a:buClr>
              <a:buFont typeface="+mj-lt"/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Velocity of </a:t>
            </a:r>
            <a:r>
              <a:rPr lang="en-US" dirty="0">
                <a:solidFill>
                  <a:schemeClr val="tx1"/>
                </a:solidFill>
              </a:rPr>
              <a:t>the </a:t>
            </a:r>
            <a:r>
              <a:rPr lang="en-US" dirty="0" smtClean="0">
                <a:solidFill>
                  <a:schemeClr val="tx1"/>
                </a:solidFill>
              </a:rPr>
              <a:t>belt</a:t>
            </a:r>
          </a:p>
          <a:p>
            <a:pPr marL="914400" lvl="3" indent="-342900" algn="just">
              <a:buClr>
                <a:schemeClr val="tx2"/>
              </a:buClr>
              <a:buFont typeface="+mj-lt"/>
              <a:buAutoNum type="arabicPeriod"/>
            </a:pPr>
            <a:r>
              <a:rPr lang="en-US" dirty="0">
                <a:solidFill>
                  <a:schemeClr val="tx1"/>
                </a:solidFill>
              </a:rPr>
              <a:t>The tension </a:t>
            </a:r>
            <a:r>
              <a:rPr lang="en-US" dirty="0" smtClean="0">
                <a:solidFill>
                  <a:schemeClr val="tx1"/>
                </a:solidFill>
              </a:rPr>
              <a:t>of the belt</a:t>
            </a:r>
          </a:p>
          <a:p>
            <a:pPr marL="914400" lvl="3" indent="-342900" algn="just">
              <a:buClr>
                <a:schemeClr val="tx2"/>
              </a:buClr>
              <a:buFont typeface="+mj-lt"/>
              <a:buAutoNum type="arabicPeriod"/>
            </a:pPr>
            <a:r>
              <a:rPr lang="en-US" dirty="0">
                <a:solidFill>
                  <a:schemeClr val="tx1"/>
                </a:solidFill>
              </a:rPr>
              <a:t>C</a:t>
            </a:r>
            <a:r>
              <a:rPr lang="en-US" dirty="0" smtClean="0">
                <a:solidFill>
                  <a:schemeClr val="tx1"/>
                </a:solidFill>
              </a:rPr>
              <a:t>ontact arc between </a:t>
            </a:r>
            <a:r>
              <a:rPr lang="en-US" dirty="0">
                <a:solidFill>
                  <a:schemeClr val="tx1"/>
                </a:solidFill>
              </a:rPr>
              <a:t>the belt and </a:t>
            </a:r>
            <a:r>
              <a:rPr lang="en-US" dirty="0" smtClean="0">
                <a:solidFill>
                  <a:schemeClr val="tx1"/>
                </a:solidFill>
              </a:rPr>
              <a:t>smaller pulley</a:t>
            </a:r>
          </a:p>
          <a:p>
            <a:pPr marL="914400" lvl="3" indent="-342900" algn="just">
              <a:buClr>
                <a:schemeClr val="tx2"/>
              </a:buClr>
              <a:buFont typeface="+mj-lt"/>
              <a:buAutoNum type="arabicPeriod"/>
            </a:pPr>
            <a:r>
              <a:rPr lang="en-US" dirty="0">
                <a:solidFill>
                  <a:schemeClr val="tx1"/>
                </a:solidFill>
              </a:rPr>
              <a:t>The conditions </a:t>
            </a:r>
            <a:r>
              <a:rPr lang="en-US" dirty="0" smtClean="0">
                <a:solidFill>
                  <a:schemeClr val="tx1"/>
                </a:solidFill>
              </a:rPr>
              <a:t>of the belt:</a:t>
            </a:r>
          </a:p>
          <a:p>
            <a:pPr marL="914400" lvl="4" indent="-342900" algn="just">
              <a:buClr>
                <a:schemeClr val="tx2"/>
              </a:buClr>
              <a:buFont typeface="+mj-lt"/>
              <a:buAutoNum type="alphaLcPeriod"/>
            </a:pPr>
            <a:r>
              <a:rPr lang="en-US" dirty="0" smtClean="0">
                <a:solidFill>
                  <a:schemeClr val="tx1"/>
                </a:solidFill>
              </a:rPr>
              <a:t>Shafts should </a:t>
            </a:r>
            <a:r>
              <a:rPr lang="en-US" dirty="0">
                <a:solidFill>
                  <a:schemeClr val="tx1"/>
                </a:solidFill>
              </a:rPr>
              <a:t>be </a:t>
            </a:r>
            <a:r>
              <a:rPr lang="en-US" dirty="0" smtClean="0">
                <a:solidFill>
                  <a:schemeClr val="tx1"/>
                </a:solidFill>
              </a:rPr>
              <a:t>parallel </a:t>
            </a:r>
            <a:r>
              <a:rPr lang="en-US" dirty="0">
                <a:solidFill>
                  <a:schemeClr val="tx1"/>
                </a:solidFill>
              </a:rPr>
              <a:t>to </a:t>
            </a:r>
            <a:r>
              <a:rPr lang="en-US" dirty="0" smtClean="0">
                <a:solidFill>
                  <a:schemeClr val="tx1"/>
                </a:solidFill>
              </a:rPr>
              <a:t>insure uniform </a:t>
            </a:r>
            <a:r>
              <a:rPr lang="en-US" dirty="0">
                <a:solidFill>
                  <a:schemeClr val="tx1"/>
                </a:solidFill>
              </a:rPr>
              <a:t>tension across the belt </a:t>
            </a:r>
            <a:r>
              <a:rPr lang="en-US" dirty="0" smtClean="0">
                <a:solidFill>
                  <a:schemeClr val="tx1"/>
                </a:solidFill>
              </a:rPr>
              <a:t>section</a:t>
            </a:r>
          </a:p>
          <a:p>
            <a:pPr marL="914400" lvl="4" indent="-342900" algn="just">
              <a:buClr>
                <a:schemeClr val="tx2"/>
              </a:buClr>
              <a:buFont typeface="+mj-lt"/>
              <a:buAutoNum type="alphaLcPeriod"/>
            </a:pPr>
            <a:r>
              <a:rPr lang="en-US" dirty="0" smtClean="0">
                <a:solidFill>
                  <a:schemeClr val="tx1"/>
                </a:solidFill>
              </a:rPr>
              <a:t>Pulleys should </a:t>
            </a:r>
            <a:r>
              <a:rPr lang="en-US" dirty="0">
                <a:solidFill>
                  <a:schemeClr val="tx1"/>
                </a:solidFill>
              </a:rPr>
              <a:t>not be too close together, </a:t>
            </a:r>
            <a:r>
              <a:rPr lang="en-US" dirty="0" smtClean="0">
                <a:solidFill>
                  <a:schemeClr val="tx1"/>
                </a:solidFill>
              </a:rPr>
              <a:t>the </a:t>
            </a:r>
            <a:r>
              <a:rPr lang="en-US" dirty="0">
                <a:solidFill>
                  <a:schemeClr val="tx1"/>
                </a:solidFill>
              </a:rPr>
              <a:t>arc of contact on the smaller </a:t>
            </a:r>
            <a:r>
              <a:rPr lang="en-US" dirty="0" smtClean="0">
                <a:solidFill>
                  <a:schemeClr val="tx1"/>
                </a:solidFill>
              </a:rPr>
              <a:t>pulley should </a:t>
            </a:r>
            <a:r>
              <a:rPr lang="en-US" dirty="0">
                <a:solidFill>
                  <a:schemeClr val="tx1"/>
                </a:solidFill>
              </a:rPr>
              <a:t>be as large as possible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</a:p>
          <a:p>
            <a:pPr marL="914400" lvl="4" indent="-342900" algn="just">
              <a:buClr>
                <a:schemeClr val="tx2"/>
              </a:buClr>
              <a:buFont typeface="+mj-lt"/>
              <a:buAutoNum type="alphaLcPeriod"/>
            </a:pPr>
            <a:r>
              <a:rPr lang="en-US" dirty="0">
                <a:solidFill>
                  <a:schemeClr val="tx1"/>
                </a:solidFill>
              </a:rPr>
              <a:t>P</a:t>
            </a:r>
            <a:r>
              <a:rPr lang="en-US" dirty="0" smtClean="0">
                <a:solidFill>
                  <a:schemeClr val="tx1"/>
                </a:solidFill>
              </a:rPr>
              <a:t>ulleys are </a:t>
            </a:r>
            <a:r>
              <a:rPr lang="en-US" dirty="0">
                <a:solidFill>
                  <a:schemeClr val="tx1"/>
                </a:solidFill>
              </a:rPr>
              <a:t>not </a:t>
            </a:r>
            <a:r>
              <a:rPr lang="en-US" dirty="0" smtClean="0">
                <a:solidFill>
                  <a:schemeClr val="tx1"/>
                </a:solidFill>
              </a:rPr>
              <a:t>so far, heavy belt increases  </a:t>
            </a:r>
            <a:r>
              <a:rPr lang="en-US" dirty="0">
                <a:solidFill>
                  <a:schemeClr val="tx1"/>
                </a:solidFill>
              </a:rPr>
              <a:t>friction </a:t>
            </a:r>
            <a:r>
              <a:rPr lang="en-US" dirty="0" smtClean="0">
                <a:solidFill>
                  <a:schemeClr val="tx1"/>
                </a:solidFill>
              </a:rPr>
              <a:t>on the bearings</a:t>
            </a:r>
          </a:p>
          <a:p>
            <a:pPr marL="914400" lvl="4" indent="-342900" algn="just">
              <a:buClr>
                <a:schemeClr val="tx2"/>
              </a:buClr>
              <a:buFont typeface="+mj-lt"/>
              <a:buAutoNum type="alphaLcPeriod"/>
            </a:pPr>
            <a:r>
              <a:rPr lang="en-US" dirty="0">
                <a:solidFill>
                  <a:schemeClr val="tx1"/>
                </a:solidFill>
              </a:rPr>
              <a:t> long belt tends to swing from side to </a:t>
            </a:r>
            <a:r>
              <a:rPr lang="en-US" dirty="0" smtClean="0">
                <a:solidFill>
                  <a:schemeClr val="tx1"/>
                </a:solidFill>
              </a:rPr>
              <a:t>side</a:t>
            </a:r>
          </a:p>
          <a:p>
            <a:pPr marL="914400" lvl="4" indent="-342900" algn="just">
              <a:buClr>
                <a:schemeClr val="tx2"/>
              </a:buClr>
              <a:buFont typeface="+mj-lt"/>
              <a:buAutoNum type="alphaLcPeriod"/>
            </a:pPr>
            <a:r>
              <a:rPr lang="en-US" dirty="0" smtClean="0">
                <a:solidFill>
                  <a:schemeClr val="tx1"/>
                </a:solidFill>
              </a:rPr>
              <a:t>Tight </a:t>
            </a:r>
            <a:r>
              <a:rPr lang="en-US" dirty="0">
                <a:solidFill>
                  <a:schemeClr val="tx1"/>
                </a:solidFill>
              </a:rPr>
              <a:t>side </a:t>
            </a:r>
            <a:r>
              <a:rPr lang="en-US" dirty="0" smtClean="0">
                <a:solidFill>
                  <a:schemeClr val="tx1"/>
                </a:solidFill>
              </a:rPr>
              <a:t>should </a:t>
            </a:r>
            <a:r>
              <a:rPr lang="en-US" dirty="0">
                <a:solidFill>
                  <a:schemeClr val="tx1"/>
                </a:solidFill>
              </a:rPr>
              <a:t>be at the bottom, so that </a:t>
            </a:r>
            <a:r>
              <a:rPr lang="en-US" dirty="0" smtClean="0">
                <a:solidFill>
                  <a:schemeClr val="tx1"/>
                </a:solidFill>
              </a:rPr>
              <a:t>sag in the loose </a:t>
            </a:r>
            <a:r>
              <a:rPr lang="en-US" dirty="0">
                <a:solidFill>
                  <a:schemeClr val="tx1"/>
                </a:solidFill>
              </a:rPr>
              <a:t>side will increase the </a:t>
            </a:r>
            <a:r>
              <a:rPr lang="en-US" dirty="0" smtClean="0">
                <a:solidFill>
                  <a:schemeClr val="tx1"/>
                </a:solidFill>
              </a:rPr>
              <a:t>arc.</a:t>
            </a:r>
          </a:p>
          <a:p>
            <a:pPr marL="914400" lvl="4" indent="-342900" algn="just">
              <a:buClr>
                <a:schemeClr val="tx2"/>
              </a:buClr>
              <a:buFont typeface="+mj-lt"/>
              <a:buAutoNum type="alphaLcPeriod"/>
            </a:pPr>
            <a:r>
              <a:rPr lang="en-US" dirty="0" smtClean="0">
                <a:solidFill>
                  <a:schemeClr val="tx1"/>
                </a:solidFill>
              </a:rPr>
              <a:t>For flat </a:t>
            </a:r>
            <a:r>
              <a:rPr lang="en-US" dirty="0">
                <a:solidFill>
                  <a:schemeClr val="tx1"/>
                </a:solidFill>
              </a:rPr>
              <a:t>belts, the maximum distance between </a:t>
            </a:r>
            <a:r>
              <a:rPr lang="en-US" dirty="0" smtClean="0">
                <a:solidFill>
                  <a:schemeClr val="tx1"/>
                </a:solidFill>
              </a:rPr>
              <a:t>shafts should </a:t>
            </a:r>
            <a:r>
              <a:rPr lang="en-US" dirty="0">
                <a:solidFill>
                  <a:schemeClr val="tx1"/>
                </a:solidFill>
              </a:rPr>
              <a:t>not exceed 10 </a:t>
            </a:r>
            <a:r>
              <a:rPr lang="en-US" dirty="0" smtClean="0">
                <a:solidFill>
                  <a:schemeClr val="tx1"/>
                </a:solidFill>
              </a:rPr>
              <a:t>m </a:t>
            </a:r>
            <a:r>
              <a:rPr lang="en-US" dirty="0">
                <a:solidFill>
                  <a:schemeClr val="tx1"/>
                </a:solidFill>
              </a:rPr>
              <a:t>and the minimum should not be less than 3.5 times </a:t>
            </a:r>
            <a:r>
              <a:rPr lang="en-US" dirty="0" smtClean="0">
                <a:solidFill>
                  <a:schemeClr val="tx1"/>
                </a:solidFill>
              </a:rPr>
              <a:t>the diameter </a:t>
            </a:r>
            <a:r>
              <a:rPr lang="en-US" dirty="0">
                <a:solidFill>
                  <a:schemeClr val="tx1"/>
                </a:solidFill>
              </a:rPr>
              <a:t>of the larger </a:t>
            </a:r>
            <a:r>
              <a:rPr lang="en-US" dirty="0" smtClean="0">
                <a:solidFill>
                  <a:schemeClr val="tx1"/>
                </a:solidFill>
              </a:rPr>
              <a:t>pulley.</a:t>
            </a:r>
            <a:endParaRPr lang="en-US" dirty="0">
              <a:solidFill>
                <a:schemeClr val="tx1"/>
              </a:solidFill>
            </a:endParaRPr>
          </a:p>
          <a:p>
            <a:pPr marL="1092200" lvl="3" indent="-342900" algn="just">
              <a:buClr>
                <a:schemeClr val="tx2"/>
              </a:buClr>
              <a:buFont typeface="Wingdings" panose="05000000000000000000" pitchFamily="2" charset="2"/>
              <a:buChar char="§"/>
            </a:pPr>
            <a:endParaRPr lang="en-US" dirty="0" smtClean="0">
              <a:solidFill>
                <a:schemeClr val="tx1"/>
              </a:solidFill>
            </a:endParaRPr>
          </a:p>
          <a:p>
            <a:pPr marL="914400" lvl="3" indent="-342900" algn="just">
              <a:buClr>
                <a:schemeClr val="tx1"/>
              </a:buClr>
              <a:buFont typeface="Wingdings" panose="05000000000000000000" pitchFamily="2" charset="2"/>
              <a:buChar char="§"/>
            </a:pPr>
            <a:endParaRPr lang="en-US" sz="3500" dirty="0" smtClean="0">
              <a:solidFill>
                <a:schemeClr val="tx1"/>
              </a:solidFill>
            </a:endParaRPr>
          </a:p>
          <a:p>
            <a:pPr marL="914400" lvl="3" indent="-342900" algn="just">
              <a:buClr>
                <a:schemeClr val="tx1"/>
              </a:buClr>
              <a:buFont typeface="Wingdings" panose="05000000000000000000" pitchFamily="2" charset="2"/>
              <a:buChar char="§"/>
            </a:pPr>
            <a:endParaRPr lang="en-US" sz="3500" dirty="0">
              <a:solidFill>
                <a:schemeClr val="tx1"/>
              </a:solidFill>
            </a:endParaRPr>
          </a:p>
          <a:p>
            <a:pPr marL="571500" lvl="3" algn="just">
              <a:buClr>
                <a:schemeClr val="tx1"/>
              </a:buClr>
            </a:pPr>
            <a:endParaRPr lang="en-US" sz="35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D4192-2753-4076-A185-6990D7EA4EDA}" type="slidenum">
              <a:rPr lang="en-US" smtClean="0"/>
              <a:t>8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F88A6-7085-4034-9183-7DDB7227ED7B}" type="datetime1">
              <a:rPr lang="en-US" smtClean="0"/>
              <a:t>11/6/2018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381000" y="685800"/>
            <a:ext cx="8458200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799" y="914401"/>
            <a:ext cx="2026693" cy="14662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0757" y="2514600"/>
            <a:ext cx="1628775" cy="15579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3173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152400"/>
            <a:ext cx="8763000" cy="609599"/>
          </a:xfrm>
        </p:spPr>
        <p:txBody>
          <a:bodyPr>
            <a:normAutofit/>
          </a:bodyPr>
          <a:lstStyle/>
          <a:p>
            <a:r>
              <a:rPr lang="en-US" sz="1800" i="1" dirty="0" smtClean="0"/>
              <a:t>Theory of machines						</a:t>
            </a:r>
            <a:r>
              <a:rPr lang="en-US" sz="1800" i="1" dirty="0" err="1" smtClean="0"/>
              <a:t>Wessam</a:t>
            </a:r>
            <a:r>
              <a:rPr lang="en-US" sz="1800" i="1" dirty="0" smtClean="0"/>
              <a:t> Al </a:t>
            </a:r>
            <a:r>
              <a:rPr lang="en-US" sz="1800" i="1" dirty="0" err="1" smtClean="0"/>
              <a:t>Azzawi</a:t>
            </a:r>
            <a:endParaRPr lang="en-US" sz="1800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762000"/>
            <a:ext cx="8382000" cy="5715000"/>
          </a:xfrm>
        </p:spPr>
        <p:txBody>
          <a:bodyPr>
            <a:normAutofit/>
          </a:bodyPr>
          <a:lstStyle/>
          <a:p>
            <a:pPr algn="l"/>
            <a:r>
              <a:rPr lang="en-US" sz="2400" i="1" dirty="0" smtClean="0">
                <a:solidFill>
                  <a:srgbClr val="FF0000"/>
                </a:solidFill>
              </a:rPr>
              <a:t>Friction:</a:t>
            </a:r>
          </a:p>
          <a:p>
            <a:pPr marL="519113" lvl="3" indent="-342900" algn="just"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sz="2200" i="1" dirty="0" smtClean="0">
                <a:solidFill>
                  <a:schemeClr val="tx2"/>
                </a:solidFill>
              </a:rPr>
              <a:t>Types </a:t>
            </a:r>
            <a:r>
              <a:rPr lang="en-US" sz="2200" i="1" dirty="0">
                <a:solidFill>
                  <a:schemeClr val="tx2"/>
                </a:solidFill>
              </a:rPr>
              <a:t>of </a:t>
            </a:r>
            <a:r>
              <a:rPr lang="en-US" sz="2200" i="1" dirty="0" smtClean="0">
                <a:solidFill>
                  <a:schemeClr val="tx2"/>
                </a:solidFill>
              </a:rPr>
              <a:t>Belts</a:t>
            </a:r>
          </a:p>
          <a:p>
            <a:pPr marL="968375" lvl="4" indent="-334963" algn="just">
              <a:buClr>
                <a:schemeClr val="tx2"/>
              </a:buClr>
              <a:buFont typeface="+mj-lt"/>
              <a:buAutoNum type="arabicPeriod"/>
            </a:pPr>
            <a:endParaRPr lang="en-US" dirty="0" smtClean="0">
              <a:solidFill>
                <a:schemeClr val="tx1"/>
              </a:solidFill>
            </a:endParaRPr>
          </a:p>
          <a:p>
            <a:pPr marL="968375" lvl="4" indent="-334963" algn="just">
              <a:buClr>
                <a:schemeClr val="tx2"/>
              </a:buClr>
              <a:buFont typeface="+mj-lt"/>
              <a:buAutoNum type="arabicPeriod"/>
            </a:pPr>
            <a:endParaRPr lang="en-US" dirty="0">
              <a:solidFill>
                <a:schemeClr val="tx1"/>
              </a:solidFill>
            </a:endParaRPr>
          </a:p>
          <a:p>
            <a:pPr marL="968375" lvl="4" indent="-334963" algn="just">
              <a:buClr>
                <a:schemeClr val="tx2"/>
              </a:buClr>
              <a:buFont typeface="+mj-lt"/>
              <a:buAutoNum type="arabicPeriod"/>
            </a:pPr>
            <a:endParaRPr lang="en-US" dirty="0" smtClean="0">
              <a:solidFill>
                <a:schemeClr val="tx1"/>
              </a:solidFill>
            </a:endParaRPr>
          </a:p>
          <a:p>
            <a:pPr marL="968375" lvl="4" indent="-334963" algn="just">
              <a:buClr>
                <a:schemeClr val="tx2"/>
              </a:buClr>
              <a:buFont typeface="+mj-lt"/>
              <a:buAutoNum type="arabicPeriod"/>
            </a:pPr>
            <a:endParaRPr lang="en-US" i="1" dirty="0" smtClean="0">
              <a:solidFill>
                <a:schemeClr val="tx2"/>
              </a:solidFill>
            </a:endParaRPr>
          </a:p>
          <a:p>
            <a:pPr marL="968375" lvl="4" indent="-334963" algn="just">
              <a:buClr>
                <a:schemeClr val="tx2"/>
              </a:buClr>
              <a:buFont typeface="+mj-lt"/>
              <a:buAutoNum type="arabicPeriod"/>
            </a:pPr>
            <a:endParaRPr lang="en-US" i="1" dirty="0">
              <a:solidFill>
                <a:schemeClr val="tx2"/>
              </a:solidFill>
            </a:endParaRPr>
          </a:p>
          <a:p>
            <a:pPr marL="968375" lvl="4" indent="-334963" algn="just">
              <a:buClr>
                <a:schemeClr val="tx2"/>
              </a:buClr>
              <a:buFont typeface="+mj-lt"/>
              <a:buAutoNum type="arabicPeriod"/>
            </a:pPr>
            <a:r>
              <a:rPr lang="en-US" i="1" dirty="0" smtClean="0">
                <a:solidFill>
                  <a:schemeClr val="tx2"/>
                </a:solidFill>
              </a:rPr>
              <a:t>Flat </a:t>
            </a:r>
            <a:r>
              <a:rPr lang="en-US" i="1" dirty="0">
                <a:solidFill>
                  <a:schemeClr val="tx2"/>
                </a:solidFill>
              </a:rPr>
              <a:t>belt</a:t>
            </a:r>
            <a:r>
              <a:rPr lang="en-US" dirty="0">
                <a:solidFill>
                  <a:schemeClr val="tx1"/>
                </a:solidFill>
              </a:rPr>
              <a:t>, used in the factories and workshops, </a:t>
            </a:r>
            <a:r>
              <a:rPr lang="en-US" dirty="0" smtClean="0">
                <a:solidFill>
                  <a:schemeClr val="tx1"/>
                </a:solidFill>
              </a:rPr>
              <a:t>pulleys </a:t>
            </a:r>
            <a:r>
              <a:rPr lang="en-US" dirty="0">
                <a:solidFill>
                  <a:schemeClr val="tx1"/>
                </a:solidFill>
              </a:rPr>
              <a:t>are not more than 8 </a:t>
            </a:r>
            <a:r>
              <a:rPr lang="en-US" dirty="0" smtClean="0">
                <a:solidFill>
                  <a:schemeClr val="tx1"/>
                </a:solidFill>
              </a:rPr>
              <a:t>meters apart.</a:t>
            </a:r>
          </a:p>
          <a:p>
            <a:pPr marL="968375" lvl="4" indent="-334963" algn="just">
              <a:buClr>
                <a:schemeClr val="tx2"/>
              </a:buClr>
              <a:buFont typeface="+mj-lt"/>
              <a:buAutoNum type="arabicPeriod"/>
            </a:pPr>
            <a:r>
              <a:rPr lang="en-US" i="1" dirty="0">
                <a:solidFill>
                  <a:schemeClr val="tx2"/>
                </a:solidFill>
              </a:rPr>
              <a:t>V-belt, </a:t>
            </a:r>
            <a:r>
              <a:rPr lang="en-US" dirty="0">
                <a:solidFill>
                  <a:schemeClr val="tx1"/>
                </a:solidFill>
              </a:rPr>
              <a:t>factories and workshops, pulleys are very near to each </a:t>
            </a:r>
            <a:r>
              <a:rPr lang="en-US" dirty="0" smtClean="0">
                <a:solidFill>
                  <a:schemeClr val="tx1"/>
                </a:solidFill>
              </a:rPr>
              <a:t>other</a:t>
            </a:r>
          </a:p>
          <a:p>
            <a:pPr marL="968375" lvl="4" indent="-334963" algn="just">
              <a:buClr>
                <a:schemeClr val="tx2"/>
              </a:buClr>
              <a:buFont typeface="+mj-lt"/>
              <a:buAutoNum type="arabicPeriod"/>
            </a:pPr>
            <a:r>
              <a:rPr lang="en-US" i="1" dirty="0">
                <a:solidFill>
                  <a:schemeClr val="tx2"/>
                </a:solidFill>
              </a:rPr>
              <a:t>Circular belt or </a:t>
            </a:r>
            <a:r>
              <a:rPr lang="en-US" i="1" dirty="0" smtClean="0">
                <a:solidFill>
                  <a:schemeClr val="tx2"/>
                </a:solidFill>
              </a:rPr>
              <a:t>rope</a:t>
            </a:r>
            <a:r>
              <a:rPr lang="en-US" i="1" dirty="0">
                <a:solidFill>
                  <a:schemeClr val="tx2"/>
                </a:solidFill>
              </a:rPr>
              <a:t>, </a:t>
            </a:r>
            <a:r>
              <a:rPr lang="en-US" dirty="0">
                <a:solidFill>
                  <a:schemeClr val="tx1"/>
                </a:solidFill>
              </a:rPr>
              <a:t>used in the factories and workshops, pulleys are </a:t>
            </a:r>
            <a:r>
              <a:rPr lang="en-US" dirty="0" smtClean="0">
                <a:solidFill>
                  <a:schemeClr val="tx1"/>
                </a:solidFill>
              </a:rPr>
              <a:t>more </a:t>
            </a:r>
            <a:r>
              <a:rPr lang="en-US" dirty="0">
                <a:solidFill>
                  <a:schemeClr val="tx1"/>
                </a:solidFill>
              </a:rPr>
              <a:t>than 8 meters apart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</a:p>
          <a:p>
            <a:pPr marL="968375" lvl="4" indent="-334963" algn="just">
              <a:buClr>
                <a:schemeClr val="tx2"/>
              </a:buClr>
              <a:buFont typeface="+mj-lt"/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For </a:t>
            </a:r>
            <a:r>
              <a:rPr lang="en-US" dirty="0">
                <a:solidFill>
                  <a:schemeClr val="tx1"/>
                </a:solidFill>
              </a:rPr>
              <a:t>huge amount of </a:t>
            </a:r>
            <a:r>
              <a:rPr lang="en-US" dirty="0" smtClean="0">
                <a:solidFill>
                  <a:schemeClr val="tx1"/>
                </a:solidFill>
              </a:rPr>
              <a:t>power, single </a:t>
            </a:r>
            <a:r>
              <a:rPr lang="en-US" dirty="0">
                <a:solidFill>
                  <a:schemeClr val="tx1"/>
                </a:solidFill>
              </a:rPr>
              <a:t>belt may not be </a:t>
            </a:r>
            <a:r>
              <a:rPr lang="en-US" dirty="0" smtClean="0">
                <a:solidFill>
                  <a:schemeClr val="tx1"/>
                </a:solidFill>
              </a:rPr>
              <a:t>enough. A wide </a:t>
            </a:r>
            <a:r>
              <a:rPr lang="en-US" dirty="0">
                <a:solidFill>
                  <a:schemeClr val="tx1"/>
                </a:solidFill>
              </a:rPr>
              <a:t>pulleys </a:t>
            </a:r>
            <a:r>
              <a:rPr lang="en-US" dirty="0" smtClean="0">
                <a:solidFill>
                  <a:schemeClr val="tx1"/>
                </a:solidFill>
              </a:rPr>
              <a:t>with </a:t>
            </a:r>
            <a:r>
              <a:rPr lang="en-US" dirty="0">
                <a:solidFill>
                  <a:schemeClr val="tx1"/>
                </a:solidFill>
              </a:rPr>
              <a:t>a number of grooves are used.</a:t>
            </a:r>
          </a:p>
          <a:p>
            <a:pPr marL="1092200" lvl="3" indent="-342900" algn="just">
              <a:buClr>
                <a:schemeClr val="tx2"/>
              </a:buClr>
              <a:buFont typeface="Wingdings" panose="05000000000000000000" pitchFamily="2" charset="2"/>
              <a:buChar char="§"/>
            </a:pPr>
            <a:endParaRPr lang="en-US" dirty="0" smtClean="0">
              <a:solidFill>
                <a:schemeClr val="tx1"/>
              </a:solidFill>
            </a:endParaRPr>
          </a:p>
          <a:p>
            <a:pPr marL="914400" lvl="3" indent="-342900" algn="just">
              <a:buClr>
                <a:schemeClr val="tx1"/>
              </a:buClr>
              <a:buFont typeface="Wingdings" panose="05000000000000000000" pitchFamily="2" charset="2"/>
              <a:buChar char="§"/>
            </a:pPr>
            <a:endParaRPr lang="en-US" sz="3500" dirty="0" smtClean="0">
              <a:solidFill>
                <a:schemeClr val="tx1"/>
              </a:solidFill>
            </a:endParaRPr>
          </a:p>
          <a:p>
            <a:pPr marL="914400" lvl="3" indent="-342900" algn="just">
              <a:buClr>
                <a:schemeClr val="tx1"/>
              </a:buClr>
              <a:buFont typeface="Wingdings" panose="05000000000000000000" pitchFamily="2" charset="2"/>
              <a:buChar char="§"/>
            </a:pPr>
            <a:endParaRPr lang="en-US" sz="3500" dirty="0">
              <a:solidFill>
                <a:schemeClr val="tx1"/>
              </a:solidFill>
            </a:endParaRPr>
          </a:p>
          <a:p>
            <a:pPr marL="571500" lvl="3" algn="just">
              <a:buClr>
                <a:schemeClr val="tx1"/>
              </a:buClr>
            </a:pPr>
            <a:endParaRPr lang="en-US" sz="35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D4192-2753-4076-A185-6990D7EA4EDA}" type="slidenum">
              <a:rPr lang="en-US" smtClean="0"/>
              <a:t>9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F88A6-7085-4034-9183-7DDB7227ED7B}" type="datetime1">
              <a:rPr lang="en-US" smtClean="0"/>
              <a:t>11/6/2018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381000" y="685800"/>
            <a:ext cx="8458200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6025" y="1725523"/>
            <a:ext cx="3914775" cy="13986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56866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11413</TotalTime>
  <Words>801</Words>
  <Application>Microsoft Office PowerPoint</Application>
  <PresentationFormat>On-screen Show (4:3)</PresentationFormat>
  <Paragraphs>181</Paragraphs>
  <Slides>16</Slides>
  <Notes>16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Theory of machines      Wessam Al Azzawi</vt:lpstr>
      <vt:lpstr>Theory of machines      Wessam Al Azzawi</vt:lpstr>
      <vt:lpstr>Theory of machines      Wessam Al Azzawi</vt:lpstr>
      <vt:lpstr>Theory of machines      Wessam Al Azzawi</vt:lpstr>
      <vt:lpstr>Theory of machines      Wessam Al Azzawi</vt:lpstr>
      <vt:lpstr>Theory of machines      Wessam Al Azzawi</vt:lpstr>
      <vt:lpstr>Theory of machines      Wessam Al Azzawi</vt:lpstr>
      <vt:lpstr>Theory of machines      Wessam Al Azzawi</vt:lpstr>
      <vt:lpstr>Theory of machines      Wessam Al Azzawi</vt:lpstr>
      <vt:lpstr>Theory of machines      Wessam Al Azzawi</vt:lpstr>
      <vt:lpstr>Theory of machines      Wessam Al Azzawi</vt:lpstr>
      <vt:lpstr>Theory of machines      Wessam Al Azzawi</vt:lpstr>
      <vt:lpstr>Theory of machines      Wessam Al Azzawi</vt:lpstr>
      <vt:lpstr>Theory of machines      Wessam Al Azzawi</vt:lpstr>
      <vt:lpstr>Theory of machines      Wessam Al Azzawi</vt:lpstr>
      <vt:lpstr>Theory of machines      Wessam Al Azzawi</vt:lpstr>
    </vt:vector>
  </TitlesOfParts>
  <Company>Enjoy My Fine Releases.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Theory of machines      Wessam Al Azzawi</dc:title>
  <dc:creator>Wessam</dc:creator>
  <cp:lastModifiedBy>Wessam</cp:lastModifiedBy>
  <cp:revision>369</cp:revision>
  <dcterms:created xsi:type="dcterms:W3CDTF">2018-10-06T04:41:10Z</dcterms:created>
  <dcterms:modified xsi:type="dcterms:W3CDTF">2018-11-06T20:49:31Z</dcterms:modified>
</cp:coreProperties>
</file>